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50" r:id="rId1"/>
  </p:sldMasterIdLst>
  <p:notesMasterIdLst>
    <p:notesMasterId r:id="rId66"/>
  </p:notesMasterIdLst>
  <p:handoutMasterIdLst>
    <p:handoutMasterId r:id="rId67"/>
  </p:handoutMasterIdLst>
  <p:sldIdLst>
    <p:sldId id="256" r:id="rId2"/>
    <p:sldId id="320" r:id="rId3"/>
    <p:sldId id="258" r:id="rId4"/>
    <p:sldId id="321"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90" r:id="rId36"/>
    <p:sldId id="291" r:id="rId37"/>
    <p:sldId id="292" r:id="rId38"/>
    <p:sldId id="293" r:id="rId39"/>
    <p:sldId id="294" r:id="rId40"/>
    <p:sldId id="295" r:id="rId41"/>
    <p:sldId id="296" r:id="rId42"/>
    <p:sldId id="297" r:id="rId43"/>
    <p:sldId id="298" r:id="rId44"/>
    <p:sldId id="299" r:id="rId45"/>
    <p:sldId id="301" r:id="rId46"/>
    <p:sldId id="302" r:id="rId47"/>
    <p:sldId id="303" r:id="rId48"/>
    <p:sldId id="304" r:id="rId49"/>
    <p:sldId id="322" r:id="rId50"/>
    <p:sldId id="305" r:id="rId51"/>
    <p:sldId id="323" r:id="rId52"/>
    <p:sldId id="306" r:id="rId53"/>
    <p:sldId id="307" r:id="rId54"/>
    <p:sldId id="308" r:id="rId55"/>
    <p:sldId id="309" r:id="rId56"/>
    <p:sldId id="310" r:id="rId57"/>
    <p:sldId id="311" r:id="rId58"/>
    <p:sldId id="313" r:id="rId59"/>
    <p:sldId id="314" r:id="rId60"/>
    <p:sldId id="315" r:id="rId61"/>
    <p:sldId id="316" r:id="rId62"/>
    <p:sldId id="317" r:id="rId63"/>
    <p:sldId id="318" r:id="rId64"/>
    <p:sldId id="319" r:id="rId65"/>
  </p:sldIdLst>
  <p:sldSz cx="9144000" cy="6858000" type="screen4x3"/>
  <p:notesSz cx="6858000" cy="9144000"/>
  <p:defaultTextStyle>
    <a:defPPr>
      <a:defRPr lang="en-US"/>
    </a:defPPr>
    <a:lvl1pPr algn="r" rtl="0" fontAlgn="base">
      <a:spcBef>
        <a:spcPct val="0"/>
      </a:spcBef>
      <a:spcAft>
        <a:spcPct val="0"/>
      </a:spcAft>
      <a:defRPr kern="1200">
        <a:solidFill>
          <a:schemeClr val="tx1"/>
        </a:solidFill>
        <a:latin typeface="Arial" charset="0"/>
        <a:ea typeface="+mn-ea"/>
        <a:cs typeface="+mn-cs"/>
      </a:defRPr>
    </a:lvl1pPr>
    <a:lvl2pPr marL="457200" algn="r" rtl="0" fontAlgn="base">
      <a:spcBef>
        <a:spcPct val="0"/>
      </a:spcBef>
      <a:spcAft>
        <a:spcPct val="0"/>
      </a:spcAft>
      <a:defRPr kern="1200">
        <a:solidFill>
          <a:schemeClr val="tx1"/>
        </a:solidFill>
        <a:latin typeface="Arial" charset="0"/>
        <a:ea typeface="+mn-ea"/>
        <a:cs typeface="+mn-cs"/>
      </a:defRPr>
    </a:lvl2pPr>
    <a:lvl3pPr marL="914400" algn="r" rtl="0" fontAlgn="base">
      <a:spcBef>
        <a:spcPct val="0"/>
      </a:spcBef>
      <a:spcAft>
        <a:spcPct val="0"/>
      </a:spcAft>
      <a:defRPr kern="1200">
        <a:solidFill>
          <a:schemeClr val="tx1"/>
        </a:solidFill>
        <a:latin typeface="Arial" charset="0"/>
        <a:ea typeface="+mn-ea"/>
        <a:cs typeface="+mn-cs"/>
      </a:defRPr>
    </a:lvl3pPr>
    <a:lvl4pPr marL="1371600" algn="r" rtl="0" fontAlgn="base">
      <a:spcBef>
        <a:spcPct val="0"/>
      </a:spcBef>
      <a:spcAft>
        <a:spcPct val="0"/>
      </a:spcAft>
      <a:defRPr kern="1200">
        <a:solidFill>
          <a:schemeClr val="tx1"/>
        </a:solidFill>
        <a:latin typeface="Arial" charset="0"/>
        <a:ea typeface="+mn-ea"/>
        <a:cs typeface="+mn-cs"/>
      </a:defRPr>
    </a:lvl4pPr>
    <a:lvl5pPr marL="1828800" algn="r"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1008">
          <p15:clr>
            <a:srgbClr val="A4A3A4"/>
          </p15:clr>
        </p15:guide>
        <p15:guide id="2" pos="288">
          <p15:clr>
            <a:srgbClr val="A4A3A4"/>
          </p15:clr>
        </p15:guide>
        <p15:guide id="3" pos="5424">
          <p15:clr>
            <a:srgbClr val="A4A3A4"/>
          </p15:clr>
        </p15:guide>
        <p15:guide id="4" pos="3002">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ryan Gambrel" initials="BG" lastIdx="1"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007C0A"/>
    <a:srgbClr val="009E49"/>
    <a:srgbClr val="DD5900"/>
    <a:srgbClr val="BA1419"/>
    <a:srgbClr val="0072C6"/>
    <a:srgbClr val="000066"/>
    <a:srgbClr val="0000CC"/>
    <a:srgbClr val="DECDC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173" autoAdjust="0"/>
    <p:restoredTop sz="94280" autoAdjust="0"/>
  </p:normalViewPr>
  <p:slideViewPr>
    <p:cSldViewPr>
      <p:cViewPr varScale="1">
        <p:scale>
          <a:sx n="100" d="100"/>
          <a:sy n="100" d="100"/>
        </p:scale>
        <p:origin x="1500" y="90"/>
      </p:cViewPr>
      <p:guideLst>
        <p:guide orient="horz" pos="1008"/>
        <p:guide pos="288"/>
        <p:guide pos="5424"/>
        <p:guide pos="3002"/>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commentAuthors" Target="commentAuthors.xml"/><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70DCCA0-A0B2-6C4B-B4B8-D831C8552C46}" type="datetimeFigureOut">
              <a:rPr lang="en-US"/>
              <a:pPr/>
              <a:t>11/1/2017</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FB74A6AB-C4FF-CC4A-8822-2E8F9421DADB}" type="slidenum">
              <a:rPr/>
              <a:pPr/>
              <a:t>‹#›</a:t>
            </a:fld>
            <a:endParaRPr lang="en-US"/>
          </a:p>
        </p:txBody>
      </p:sp>
    </p:spTree>
    <p:extLst>
      <p:ext uri="{BB962C8B-B14F-4D97-AF65-F5344CB8AC3E}">
        <p14:creationId xmlns:p14="http://schemas.microsoft.com/office/powerpoint/2010/main" val="81693994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pPr>
              <a:defRPr/>
            </a:pPr>
            <a:fld id="{0280ED1C-4248-4D12-A428-232B8B03309D}" type="datetimeFigureOut">
              <a:rPr lang="en-US"/>
              <a:pPr>
                <a:defRPr/>
              </a:pPr>
              <a:t>11/1/2017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wrap="square" lIns="91440" tIns="45720" rIns="91440" bIns="45720" numCol="1" anchor="t" anchorCtr="0" compatLnSpc="1">
            <a:prstTxWarp prst="textNoShape">
              <a:avLst/>
            </a:prstTxWarp>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pPr>
              <a:defRPr/>
            </a:pPr>
            <a:fld id="{428BCDC7-795C-45EE-A9AA-E637D7416180}" type="slidenum">
              <a:rPr lang="en-US"/>
              <a:pPr>
                <a:defRPr/>
              </a:pPr>
              <a:t>‹#›</a:t>
            </a:fld>
            <a:endParaRPr lang="en-US"/>
          </a:p>
        </p:txBody>
      </p:sp>
    </p:spTree>
    <p:extLst>
      <p:ext uri="{BB962C8B-B14F-4D97-AF65-F5344CB8AC3E}">
        <p14:creationId xmlns:p14="http://schemas.microsoft.com/office/powerpoint/2010/main" val="159467439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51203"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p>
        </p:txBody>
      </p:sp>
      <p:sp>
        <p:nvSpPr>
          <p:cNvPr id="51204"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r" eaLnBrk="0" fontAlgn="base" hangingPunct="0">
              <a:spcBef>
                <a:spcPct val="0"/>
              </a:spcBef>
              <a:spcAft>
                <a:spcPct val="0"/>
              </a:spcAft>
              <a:defRPr>
                <a:solidFill>
                  <a:schemeClr val="tx1"/>
                </a:solidFill>
                <a:latin typeface="Arial" charset="0"/>
              </a:defRPr>
            </a:lvl6pPr>
            <a:lvl7pPr marL="2971800" indent="-228600" algn="r" eaLnBrk="0" fontAlgn="base" hangingPunct="0">
              <a:spcBef>
                <a:spcPct val="0"/>
              </a:spcBef>
              <a:spcAft>
                <a:spcPct val="0"/>
              </a:spcAft>
              <a:defRPr>
                <a:solidFill>
                  <a:schemeClr val="tx1"/>
                </a:solidFill>
                <a:latin typeface="Arial" charset="0"/>
              </a:defRPr>
            </a:lvl7pPr>
            <a:lvl8pPr marL="3429000" indent="-228600" algn="r" eaLnBrk="0" fontAlgn="base" hangingPunct="0">
              <a:spcBef>
                <a:spcPct val="0"/>
              </a:spcBef>
              <a:spcAft>
                <a:spcPct val="0"/>
              </a:spcAft>
              <a:defRPr>
                <a:solidFill>
                  <a:schemeClr val="tx1"/>
                </a:solidFill>
                <a:latin typeface="Arial" charset="0"/>
              </a:defRPr>
            </a:lvl8pPr>
            <a:lvl9pPr marL="3886200" indent="-228600" algn="r" eaLnBrk="0" fontAlgn="base" hangingPunct="0">
              <a:spcBef>
                <a:spcPct val="0"/>
              </a:spcBef>
              <a:spcAft>
                <a:spcPct val="0"/>
              </a:spcAft>
              <a:defRPr>
                <a:solidFill>
                  <a:schemeClr val="tx1"/>
                </a:solidFill>
                <a:latin typeface="Arial" charset="0"/>
              </a:defRPr>
            </a:lvl9pPr>
          </a:lstStyle>
          <a:p>
            <a:pPr eaLnBrk="1" hangingPunct="1"/>
            <a:fld id="{2DBF21D6-1232-4A45-9874-F1E25BDAB220}" type="slidenum">
              <a:rPr lang="en-US" smtClean="0"/>
              <a:pPr eaLnBrk="1" hangingPunct="1"/>
              <a:t>1</a:t>
            </a:fld>
            <a:endParaRPr lang="en-US"/>
          </a:p>
        </p:txBody>
      </p:sp>
    </p:spTree>
    <p:extLst>
      <p:ext uri="{BB962C8B-B14F-4D97-AF65-F5344CB8AC3E}">
        <p14:creationId xmlns:p14="http://schemas.microsoft.com/office/powerpoint/2010/main" val="17857179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914400" rtl="0" eaLnBrk="0" fontAlgn="base" latinLnBrk="0" hangingPunct="0">
              <a:lnSpc>
                <a:spcPct val="100000"/>
              </a:lnSpc>
              <a:spcBef>
                <a:spcPct val="30000"/>
              </a:spcBef>
              <a:spcAft>
                <a:spcPct val="0"/>
              </a:spcAft>
              <a:buClrTx/>
              <a:buSzTx/>
              <a:buFontTx/>
              <a:buNone/>
              <a:tabLst/>
              <a:defRPr/>
            </a:pPr>
            <a:r>
              <a:rPr lang="en-US" b="0" i="0" u="none" strike="noStrike" baseline="0" dirty="0">
                <a:latin typeface="Segoe"/>
                <a:ea typeface="ＭＳ ゴシック"/>
              </a:rPr>
              <a:t>Another Way: You can restore the calendar year format by returning to the</a:t>
            </a:r>
            <a:endParaRPr lang="en-US" b="0" i="0" u="none" strike="noStrike" baseline="0" dirty="0">
              <a:latin typeface="Times New Roman"/>
              <a:ea typeface="ＭＳ ゴシック"/>
            </a:endParaRPr>
          </a:p>
          <a:p>
            <a:endParaRPr lang="en-US" dirty="0"/>
          </a:p>
        </p:txBody>
      </p:sp>
      <p:sp>
        <p:nvSpPr>
          <p:cNvPr id="4" name="Slide Number Placeholder 3"/>
          <p:cNvSpPr>
            <a:spLocks noGrp="1"/>
          </p:cNvSpPr>
          <p:nvPr>
            <p:ph type="sldNum" sz="quarter" idx="10"/>
          </p:nvPr>
        </p:nvSpPr>
        <p:spPr/>
        <p:txBody>
          <a:bodyPr/>
          <a:lstStyle/>
          <a:p>
            <a:pPr>
              <a:defRPr/>
            </a:pPr>
            <a:fld id="{428BCDC7-795C-45EE-A9AA-E637D7416180}" type="slidenum">
              <a:rPr lang="en-US"/>
              <a:pPr>
                <a:defRPr/>
              </a:pPr>
              <a:t>7</a:t>
            </a:fld>
            <a:endParaRPr lang="en-US"/>
          </a:p>
        </p:txBody>
      </p:sp>
    </p:spTree>
    <p:extLst>
      <p:ext uri="{BB962C8B-B14F-4D97-AF65-F5344CB8AC3E}">
        <p14:creationId xmlns:p14="http://schemas.microsoft.com/office/powerpoint/2010/main" val="19277478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914400" rtl="0" eaLnBrk="0" fontAlgn="base" latinLnBrk="0" hangingPunct="0">
              <a:lnSpc>
                <a:spcPct val="100000"/>
              </a:lnSpc>
              <a:spcBef>
                <a:spcPct val="30000"/>
              </a:spcBef>
              <a:spcAft>
                <a:spcPct val="0"/>
              </a:spcAft>
              <a:buClrTx/>
              <a:buSzTx/>
              <a:buFontTx/>
              <a:buNone/>
              <a:tabLst/>
              <a:defRPr/>
            </a:pPr>
            <a:r>
              <a:rPr lang="en-US" b="0" i="0" u="none" strike="noStrike" baseline="0">
                <a:latin typeface="Segoe"/>
                <a:ea typeface="ＭＳ ゴシック"/>
              </a:rPr>
              <a:t>Troubleshooting: Note that applying a contour to this assignment caused the overall duration of the task to be extended. If you do not want a contour to extend a task’s duration, you need to change the Task Type (on the Advanced tab of the Task Information dialog box) to Fixed Dura- tion before you apply the contour. When you apply a contour after changing to a task type such as fixed duration, Microsoft Project will recalculate the resource’s work value so that he or she works less in the same time period.</a:t>
            </a:r>
          </a:p>
          <a:p>
            <a:endParaRPr lang="en-US"/>
          </a:p>
        </p:txBody>
      </p:sp>
      <p:sp>
        <p:nvSpPr>
          <p:cNvPr id="4" name="Slide Number Placeholder 3"/>
          <p:cNvSpPr>
            <a:spLocks noGrp="1"/>
          </p:cNvSpPr>
          <p:nvPr>
            <p:ph type="sldNum" sz="quarter" idx="10"/>
          </p:nvPr>
        </p:nvSpPr>
        <p:spPr/>
        <p:txBody>
          <a:bodyPr/>
          <a:lstStyle/>
          <a:p>
            <a:pPr>
              <a:defRPr/>
            </a:pPr>
            <a:fld id="{428BCDC7-795C-45EE-A9AA-E637D7416180}" type="slidenum">
              <a:rPr lang="en-US"/>
              <a:pPr>
                <a:defRPr/>
              </a:pPr>
              <a:t>33</a:t>
            </a:fld>
            <a:endParaRPr lang="en-US"/>
          </a:p>
        </p:txBody>
      </p:sp>
    </p:spTree>
    <p:extLst>
      <p:ext uri="{BB962C8B-B14F-4D97-AF65-F5344CB8AC3E}">
        <p14:creationId xmlns:p14="http://schemas.microsoft.com/office/powerpoint/2010/main" val="42629927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b="0" i="0" u="none" strike="noStrike" baseline="0" dirty="0">
                <a:latin typeface="Segoe"/>
                <a:ea typeface="ＭＳ ゴシック"/>
              </a:rPr>
              <a:t>Recall that in an earlier exercise, you applied a back loaded contour to Greg </a:t>
            </a:r>
            <a:r>
              <a:rPr lang="en-US" b="0" i="0" u="none" strike="noStrike" baseline="0" dirty="0" err="1">
                <a:latin typeface="Segoe"/>
                <a:ea typeface="ＭＳ ゴシック"/>
              </a:rPr>
              <a:t>Guzik’s</a:t>
            </a:r>
            <a:r>
              <a:rPr lang="en-US" b="0" i="0" u="none" strike="noStrike" baseline="0" dirty="0">
                <a:latin typeface="Segoe"/>
                <a:ea typeface="ＭＳ ゴシック"/>
              </a:rPr>
              <a:t> assignment to this task, lengthening its duration. To leave this assignment contour in place but start subsequent tasks earlier, you will add lead time to Task 71, Task 70’s successor task.</a:t>
            </a:r>
            <a:endParaRPr lang="en-US" b="0" i="0" u="none" strike="noStrike" baseline="0" dirty="0">
              <a:latin typeface="Times New Roman"/>
              <a:ea typeface="ＭＳ ゴシック"/>
            </a:endParaRPr>
          </a:p>
          <a:p>
            <a:endParaRPr lang="en-US" dirty="0"/>
          </a:p>
        </p:txBody>
      </p:sp>
      <p:sp>
        <p:nvSpPr>
          <p:cNvPr id="4" name="Slide Number Placeholder 3"/>
          <p:cNvSpPr>
            <a:spLocks noGrp="1"/>
          </p:cNvSpPr>
          <p:nvPr>
            <p:ph type="sldNum" sz="quarter" idx="10"/>
          </p:nvPr>
        </p:nvSpPr>
        <p:spPr/>
        <p:txBody>
          <a:bodyPr/>
          <a:lstStyle/>
          <a:p>
            <a:pPr>
              <a:defRPr/>
            </a:pPr>
            <a:fld id="{428BCDC7-795C-45EE-A9AA-E637D7416180}" type="slidenum">
              <a:rPr lang="en-US"/>
              <a:pPr>
                <a:defRPr/>
              </a:pPr>
              <a:t>46</a:t>
            </a:fld>
            <a:endParaRPr lang="en-US"/>
          </a:p>
        </p:txBody>
      </p:sp>
    </p:spTree>
    <p:extLst>
      <p:ext uri="{BB962C8B-B14F-4D97-AF65-F5344CB8AC3E}">
        <p14:creationId xmlns:p14="http://schemas.microsoft.com/office/powerpoint/2010/main" val="22125555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914400" rtl="0" eaLnBrk="0" fontAlgn="base" latinLnBrk="0" hangingPunct="0">
              <a:lnSpc>
                <a:spcPct val="100000"/>
              </a:lnSpc>
              <a:spcBef>
                <a:spcPct val="30000"/>
              </a:spcBef>
              <a:spcAft>
                <a:spcPct val="0"/>
              </a:spcAft>
              <a:buClrTx/>
              <a:buSzTx/>
              <a:buFontTx/>
              <a:buNone/>
              <a:tabLst/>
              <a:defRPr/>
            </a:pPr>
            <a:r>
              <a:rPr lang="en-US" b="0" i="0" u="none" strike="noStrike" baseline="0">
                <a:latin typeface="Segoe"/>
                <a:ea typeface="ＭＳ ゴシック"/>
              </a:rPr>
              <a:t>Take Note: Entering overtime work for an assignment does not add work to the assignment. Rather, it indicates how much of the work assigned is overtime. Adding overtime work reduces the overall duration of the assignment.</a:t>
            </a:r>
            <a:endParaRPr lang="en-US" b="0" i="0" u="none" strike="noStrike" baseline="0">
              <a:latin typeface="Times New Roman"/>
              <a:ea typeface="ＭＳ ゴシック"/>
            </a:endParaRPr>
          </a:p>
          <a:p>
            <a:endParaRPr lang="en-US"/>
          </a:p>
        </p:txBody>
      </p:sp>
      <p:sp>
        <p:nvSpPr>
          <p:cNvPr id="4" name="Slide Number Placeholder 3"/>
          <p:cNvSpPr>
            <a:spLocks noGrp="1"/>
          </p:cNvSpPr>
          <p:nvPr>
            <p:ph type="sldNum" sz="quarter" idx="10"/>
          </p:nvPr>
        </p:nvSpPr>
        <p:spPr/>
        <p:txBody>
          <a:bodyPr/>
          <a:lstStyle/>
          <a:p>
            <a:pPr>
              <a:defRPr/>
            </a:pPr>
            <a:fld id="{428BCDC7-795C-45EE-A9AA-E637D7416180}" type="slidenum">
              <a:rPr lang="en-US"/>
              <a:pPr>
                <a:defRPr/>
              </a:pPr>
              <a:t>55</a:t>
            </a:fld>
            <a:endParaRPr lang="en-US"/>
          </a:p>
        </p:txBody>
      </p:sp>
    </p:spTree>
    <p:extLst>
      <p:ext uri="{BB962C8B-B14F-4D97-AF65-F5344CB8AC3E}">
        <p14:creationId xmlns:p14="http://schemas.microsoft.com/office/powerpoint/2010/main" val="28900440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dirty="0"/>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4" name="Rectangle 4"/>
          <p:cNvSpPr>
            <a:spLocks noGrp="1" noChangeArrowheads="1"/>
          </p:cNvSpPr>
          <p:nvPr>
            <p:ph type="dt" sz="half" idx="10"/>
          </p:nvPr>
        </p:nvSpPr>
        <p:spPr>
          <a:xfrm>
            <a:off x="381000" y="6245225"/>
            <a:ext cx="2414336" cy="476250"/>
          </a:xfrm>
          <a:ln/>
        </p:spPr>
        <p:txBody>
          <a:bodyPr/>
          <a:lstStyle>
            <a:lvl1pPr>
              <a:defRPr sz="1050"/>
            </a:lvl1pPr>
          </a:lstStyle>
          <a:p>
            <a:pPr>
              <a:defRPr/>
            </a:pPr>
            <a:r>
              <a:rPr lang="en-US" dirty="0"/>
              <a:t>© 2014, John Wiley &amp; Sons, Inc.</a:t>
            </a:r>
          </a:p>
        </p:txBody>
      </p:sp>
      <p:sp>
        <p:nvSpPr>
          <p:cNvPr id="5" name="Rectangle 5"/>
          <p:cNvSpPr>
            <a:spLocks noGrp="1" noChangeArrowheads="1"/>
          </p:cNvSpPr>
          <p:nvPr>
            <p:ph type="ftr" sz="quarter" idx="11"/>
          </p:nvPr>
        </p:nvSpPr>
        <p:spPr>
          <a:xfrm>
            <a:off x="2795336" y="6245225"/>
            <a:ext cx="3681664" cy="476250"/>
          </a:xfrm>
          <a:ln/>
        </p:spPr>
        <p:txBody>
          <a:bodyPr/>
          <a:lstStyle>
            <a:lvl1pPr>
              <a:defRPr sz="1050"/>
            </a:lvl1pPr>
          </a:lstStyle>
          <a:p>
            <a:pPr>
              <a:defRPr/>
            </a:pPr>
            <a:r>
              <a:rPr lang="en-US"/>
              <a:t>Microsoft Official Academic Course, Microsoft Project 2013</a:t>
            </a:r>
          </a:p>
        </p:txBody>
      </p:sp>
      <p:sp>
        <p:nvSpPr>
          <p:cNvPr id="6" name="Rectangle 6"/>
          <p:cNvSpPr>
            <a:spLocks noGrp="1" noChangeArrowheads="1"/>
          </p:cNvSpPr>
          <p:nvPr>
            <p:ph type="sldNum" sz="quarter" idx="12"/>
          </p:nvPr>
        </p:nvSpPr>
        <p:spPr>
          <a:xfrm>
            <a:off x="6477000" y="6245225"/>
            <a:ext cx="2185736" cy="476250"/>
          </a:xfrm>
          <a:ln/>
        </p:spPr>
        <p:txBody>
          <a:bodyPr/>
          <a:lstStyle>
            <a:lvl1pPr>
              <a:defRPr sz="1050"/>
            </a:lvl1pPr>
          </a:lstStyle>
          <a:p>
            <a:pPr>
              <a:defRPr/>
            </a:pPr>
            <a:fld id="{240459FF-3F71-4B7E-B046-907AA8018BDF}" type="slidenum">
              <a:rPr lang="en-US" smtClean="0"/>
              <a:pPr>
                <a:defRPr/>
              </a:pPr>
              <a:t>‹#›</a:t>
            </a:fld>
            <a:endParaRPr lang="en-US"/>
          </a:p>
        </p:txBody>
      </p:sp>
    </p:spTree>
    <p:extLst>
      <p:ext uri="{BB962C8B-B14F-4D97-AF65-F5344CB8AC3E}">
        <p14:creationId xmlns:p14="http://schemas.microsoft.com/office/powerpoint/2010/main" val="22935826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lvl4pPr>
              <a:defRPr>
                <a:latin typeface="Segoe UI Light" panose="020B0502040204020203" pitchFamily="34" charset="0"/>
              </a:defRPr>
            </a:lvl4pPr>
            <a:lvl5pPr>
              <a:defRPr>
                <a:latin typeface="Segoe UI Light"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4"/>
          <p:cNvSpPr>
            <a:spLocks noGrp="1" noChangeArrowheads="1"/>
          </p:cNvSpPr>
          <p:nvPr>
            <p:ph type="dt" sz="half" idx="10"/>
          </p:nvPr>
        </p:nvSpPr>
        <p:spPr>
          <a:ln/>
        </p:spPr>
        <p:txBody>
          <a:bodyPr/>
          <a:lstStyle>
            <a:lvl1pPr>
              <a:defRPr/>
            </a:lvl1pPr>
          </a:lstStyle>
          <a:p>
            <a:pPr>
              <a:defRPr/>
            </a:pPr>
            <a:r>
              <a:rPr lang="en-US"/>
              <a:t>© 2014, John Wiley &amp; Sons, Inc.</a:t>
            </a:r>
          </a:p>
        </p:txBody>
      </p:sp>
      <p:sp>
        <p:nvSpPr>
          <p:cNvPr id="5" name="Rectangle 5"/>
          <p:cNvSpPr>
            <a:spLocks noGrp="1" noChangeArrowheads="1"/>
          </p:cNvSpPr>
          <p:nvPr>
            <p:ph type="ftr" sz="quarter" idx="11"/>
          </p:nvPr>
        </p:nvSpPr>
        <p:spPr>
          <a:ln/>
        </p:spPr>
        <p:txBody>
          <a:bodyPr/>
          <a:lstStyle>
            <a:lvl1pPr>
              <a:defRPr/>
            </a:lvl1pPr>
          </a:lstStyle>
          <a:p>
            <a:pPr>
              <a:defRPr/>
            </a:pPr>
            <a:r>
              <a:rPr lang="en-US"/>
              <a:t>Microsoft Official Academic Course, Microsoft Project 2013</a:t>
            </a:r>
          </a:p>
        </p:txBody>
      </p:sp>
      <p:sp>
        <p:nvSpPr>
          <p:cNvPr id="6" name="Rectangle 6"/>
          <p:cNvSpPr>
            <a:spLocks noGrp="1" noChangeArrowheads="1"/>
          </p:cNvSpPr>
          <p:nvPr>
            <p:ph type="sldNum" sz="quarter" idx="12"/>
          </p:nvPr>
        </p:nvSpPr>
        <p:spPr>
          <a:ln/>
        </p:spPr>
        <p:txBody>
          <a:bodyPr/>
          <a:lstStyle>
            <a:lvl1pPr>
              <a:defRPr/>
            </a:lvl1pPr>
          </a:lstStyle>
          <a:p>
            <a:pPr>
              <a:defRPr/>
            </a:pPr>
            <a:fld id="{86C2D24E-22F0-472D-A177-7290747F42E4}" type="slidenum">
              <a:rPr lang="en-US"/>
              <a:pPr>
                <a:defRPr/>
              </a:pPr>
              <a:t>‹#›</a:t>
            </a:fld>
            <a:endParaRPr lang="en-US"/>
          </a:p>
        </p:txBody>
      </p:sp>
    </p:spTree>
    <p:extLst>
      <p:ext uri="{BB962C8B-B14F-4D97-AF65-F5344CB8AC3E}">
        <p14:creationId xmlns:p14="http://schemas.microsoft.com/office/powerpoint/2010/main" val="27102100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457200"/>
            <a:ext cx="2057400" cy="60198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457200"/>
            <a:ext cx="6019800" cy="6019800"/>
          </a:xfrm>
        </p:spPr>
        <p:txBody>
          <a:bodyPr vert="eaVert"/>
          <a:lstStyle>
            <a:lvl4pPr>
              <a:defRPr>
                <a:latin typeface="Segoe UI Light" panose="020B0502040204020203" pitchFamily="34" charset="0"/>
              </a:defRPr>
            </a:lvl4pPr>
            <a:lvl5pPr>
              <a:defRPr>
                <a:latin typeface="Segoe UI Light"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4"/>
          <p:cNvSpPr>
            <a:spLocks noGrp="1" noChangeArrowheads="1"/>
          </p:cNvSpPr>
          <p:nvPr>
            <p:ph type="dt" sz="half" idx="10"/>
          </p:nvPr>
        </p:nvSpPr>
        <p:spPr>
          <a:ln/>
        </p:spPr>
        <p:txBody>
          <a:bodyPr/>
          <a:lstStyle>
            <a:lvl1pPr>
              <a:defRPr/>
            </a:lvl1pPr>
          </a:lstStyle>
          <a:p>
            <a:pPr>
              <a:defRPr/>
            </a:pPr>
            <a:r>
              <a:rPr lang="en-US"/>
              <a:t>© 2014, John Wiley &amp; Sons, Inc.</a:t>
            </a:r>
          </a:p>
        </p:txBody>
      </p:sp>
      <p:sp>
        <p:nvSpPr>
          <p:cNvPr id="5" name="Rectangle 5"/>
          <p:cNvSpPr>
            <a:spLocks noGrp="1" noChangeArrowheads="1"/>
          </p:cNvSpPr>
          <p:nvPr>
            <p:ph type="ftr" sz="quarter" idx="11"/>
          </p:nvPr>
        </p:nvSpPr>
        <p:spPr>
          <a:ln/>
        </p:spPr>
        <p:txBody>
          <a:bodyPr/>
          <a:lstStyle>
            <a:lvl1pPr>
              <a:defRPr/>
            </a:lvl1pPr>
          </a:lstStyle>
          <a:p>
            <a:pPr>
              <a:defRPr/>
            </a:pPr>
            <a:r>
              <a:rPr lang="en-US"/>
              <a:t>Microsoft Official Academic Course, Microsoft Project 2013</a:t>
            </a:r>
          </a:p>
        </p:txBody>
      </p:sp>
      <p:sp>
        <p:nvSpPr>
          <p:cNvPr id="6" name="Rectangle 6"/>
          <p:cNvSpPr>
            <a:spLocks noGrp="1" noChangeArrowheads="1"/>
          </p:cNvSpPr>
          <p:nvPr>
            <p:ph type="sldNum" sz="quarter" idx="12"/>
          </p:nvPr>
        </p:nvSpPr>
        <p:spPr>
          <a:ln/>
        </p:spPr>
        <p:txBody>
          <a:bodyPr/>
          <a:lstStyle>
            <a:lvl1pPr>
              <a:defRPr/>
            </a:lvl1pPr>
          </a:lstStyle>
          <a:p>
            <a:pPr>
              <a:defRPr/>
            </a:pPr>
            <a:fld id="{8152DE83-7917-4EFF-B203-C419F0B2909C}" type="slidenum">
              <a:rPr lang="en-US"/>
              <a:pPr>
                <a:defRPr/>
              </a:pPr>
              <a:t>‹#›</a:t>
            </a:fld>
            <a:endParaRPr lang="en-US"/>
          </a:p>
        </p:txBody>
      </p:sp>
    </p:spTree>
    <p:extLst>
      <p:ext uri="{BB962C8B-B14F-4D97-AF65-F5344CB8AC3E}">
        <p14:creationId xmlns:p14="http://schemas.microsoft.com/office/powerpoint/2010/main" val="264101093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9600" cy="914400"/>
          </a:xfrm>
        </p:spPr>
        <p:txBody>
          <a:bodyPr/>
          <a:lstStyle>
            <a:lvl1pPr>
              <a:defRPr>
                <a:effectLst>
                  <a:outerShdw blurRad="38100" dist="38100" dir="2700000" algn="tl">
                    <a:schemeClr val="bg1"/>
                  </a:outerShdw>
                </a:effectLst>
              </a:defRPr>
            </a:lvl1pPr>
          </a:lstStyle>
          <a:p>
            <a:r>
              <a:rPr lang="en-US" dirty="0"/>
              <a:t>Click to edit Master title style</a:t>
            </a:r>
          </a:p>
        </p:txBody>
      </p:sp>
      <p:sp>
        <p:nvSpPr>
          <p:cNvPr id="3" name="Table Placeholder 2"/>
          <p:cNvSpPr>
            <a:spLocks noGrp="1"/>
          </p:cNvSpPr>
          <p:nvPr>
            <p:ph type="tbl" idx="1"/>
          </p:nvPr>
        </p:nvSpPr>
        <p:spPr>
          <a:xfrm>
            <a:off x="457200" y="1447800"/>
            <a:ext cx="8229600" cy="5029200"/>
          </a:xfrm>
        </p:spPr>
        <p:txBody>
          <a:bodyPr/>
          <a:lstStyle/>
          <a:p>
            <a:pPr lvl="0"/>
            <a:r>
              <a:rPr lang="en-US" noProof="0"/>
              <a:t>Click icon to add table</a:t>
            </a:r>
          </a:p>
        </p:txBody>
      </p:sp>
      <p:sp>
        <p:nvSpPr>
          <p:cNvPr id="4" name="Rectangle 4"/>
          <p:cNvSpPr>
            <a:spLocks noGrp="1" noChangeArrowheads="1"/>
          </p:cNvSpPr>
          <p:nvPr>
            <p:ph type="dt" sz="half" idx="10"/>
          </p:nvPr>
        </p:nvSpPr>
        <p:spPr>
          <a:ln/>
        </p:spPr>
        <p:txBody>
          <a:bodyPr/>
          <a:lstStyle>
            <a:lvl1pPr>
              <a:defRPr/>
            </a:lvl1pPr>
          </a:lstStyle>
          <a:p>
            <a:pPr>
              <a:defRPr/>
            </a:pPr>
            <a:r>
              <a:rPr lang="en-US"/>
              <a:t>© 2014, John Wiley &amp; Sons, Inc.</a:t>
            </a:r>
          </a:p>
        </p:txBody>
      </p:sp>
      <p:sp>
        <p:nvSpPr>
          <p:cNvPr id="5" name="Rectangle 5"/>
          <p:cNvSpPr>
            <a:spLocks noGrp="1" noChangeArrowheads="1"/>
          </p:cNvSpPr>
          <p:nvPr>
            <p:ph type="ftr" sz="quarter" idx="11"/>
          </p:nvPr>
        </p:nvSpPr>
        <p:spPr>
          <a:ln/>
        </p:spPr>
        <p:txBody>
          <a:bodyPr/>
          <a:lstStyle>
            <a:lvl1pPr>
              <a:defRPr/>
            </a:lvl1pPr>
          </a:lstStyle>
          <a:p>
            <a:pPr>
              <a:defRPr/>
            </a:pPr>
            <a:r>
              <a:rPr lang="en-US"/>
              <a:t>Microsoft Official Academic Course, Microsoft Project 2013</a:t>
            </a:r>
          </a:p>
        </p:txBody>
      </p:sp>
      <p:sp>
        <p:nvSpPr>
          <p:cNvPr id="6" name="Rectangle 6"/>
          <p:cNvSpPr>
            <a:spLocks noGrp="1" noChangeArrowheads="1"/>
          </p:cNvSpPr>
          <p:nvPr>
            <p:ph type="sldNum" sz="quarter" idx="12"/>
          </p:nvPr>
        </p:nvSpPr>
        <p:spPr>
          <a:ln/>
        </p:spPr>
        <p:txBody>
          <a:bodyPr/>
          <a:lstStyle>
            <a:lvl1pPr>
              <a:defRPr/>
            </a:lvl1pPr>
          </a:lstStyle>
          <a:p>
            <a:pPr>
              <a:defRPr/>
            </a:pPr>
            <a:fld id="{3227066C-25CD-4A3B-B69F-B91E783C25B3}" type="slidenum">
              <a:rPr lang="en-US"/>
              <a:pPr>
                <a:defRPr/>
              </a:pPr>
              <a:t>‹#›</a:t>
            </a:fld>
            <a:endParaRPr lang="en-US"/>
          </a:p>
        </p:txBody>
      </p:sp>
    </p:spTree>
    <p:extLst>
      <p:ext uri="{BB962C8B-B14F-4D97-AF65-F5344CB8AC3E}">
        <p14:creationId xmlns:p14="http://schemas.microsoft.com/office/powerpoint/2010/main" val="173400606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542C5A3-63AD-5040-AB2D-17B25D967F86}" type="datetimeFigureOut">
              <a:rPr lang="en-US"/>
              <a:pPr/>
              <a:t>11/1/2017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461C00D-2530-D041-843C-FB76995567C1}" type="slidenum">
              <a:rPr/>
              <a:pPr/>
              <a:t>‹#›</a:t>
            </a:fld>
            <a:endParaRPr lang="en-US"/>
          </a:p>
        </p:txBody>
      </p:sp>
    </p:spTree>
    <p:extLst>
      <p:ext uri="{BB962C8B-B14F-4D97-AF65-F5344CB8AC3E}">
        <p14:creationId xmlns:p14="http://schemas.microsoft.com/office/powerpoint/2010/main" val="16637652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lvl1pPr>
              <a:buClr>
                <a:srgbClr val="0072C6"/>
              </a:buClr>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4"/>
          <p:cNvSpPr>
            <a:spLocks noGrp="1" noChangeArrowheads="1"/>
          </p:cNvSpPr>
          <p:nvPr>
            <p:ph type="dt" sz="half" idx="10"/>
          </p:nvPr>
        </p:nvSpPr>
        <p:spPr>
          <a:ln/>
        </p:spPr>
        <p:txBody>
          <a:bodyPr/>
          <a:lstStyle>
            <a:lvl1pPr>
              <a:defRPr sz="1050"/>
            </a:lvl1pPr>
          </a:lstStyle>
          <a:p>
            <a:pPr>
              <a:defRPr/>
            </a:pPr>
            <a:r>
              <a:rPr lang="en-US"/>
              <a:t>© 2014, John Wiley &amp; Sons, Inc.</a:t>
            </a:r>
            <a:endParaRPr lang="en-US" dirty="0"/>
          </a:p>
        </p:txBody>
      </p:sp>
      <p:sp>
        <p:nvSpPr>
          <p:cNvPr id="5" name="Rectangle 5"/>
          <p:cNvSpPr>
            <a:spLocks noGrp="1" noChangeArrowheads="1"/>
          </p:cNvSpPr>
          <p:nvPr>
            <p:ph type="ftr" sz="quarter" idx="11"/>
          </p:nvPr>
        </p:nvSpPr>
        <p:spPr>
          <a:xfrm>
            <a:off x="2743200" y="6245225"/>
            <a:ext cx="3657600" cy="476250"/>
          </a:xfrm>
          <a:ln/>
        </p:spPr>
        <p:txBody>
          <a:bodyPr/>
          <a:lstStyle>
            <a:lvl1pPr>
              <a:defRPr sz="1050"/>
            </a:lvl1pPr>
          </a:lstStyle>
          <a:p>
            <a:pPr>
              <a:defRPr/>
            </a:pPr>
            <a:r>
              <a:rPr lang="en-US" dirty="0"/>
              <a:t>Microsoft Official Academic Course, Microsoft Project 2013</a:t>
            </a:r>
          </a:p>
        </p:txBody>
      </p:sp>
      <p:sp>
        <p:nvSpPr>
          <p:cNvPr id="6" name="Rectangle 6"/>
          <p:cNvSpPr>
            <a:spLocks noGrp="1" noChangeArrowheads="1"/>
          </p:cNvSpPr>
          <p:nvPr>
            <p:ph type="sldNum" sz="quarter" idx="12"/>
          </p:nvPr>
        </p:nvSpPr>
        <p:spPr>
          <a:ln/>
        </p:spPr>
        <p:txBody>
          <a:bodyPr/>
          <a:lstStyle>
            <a:lvl1pPr>
              <a:defRPr sz="1050"/>
            </a:lvl1pPr>
          </a:lstStyle>
          <a:p>
            <a:pPr>
              <a:defRPr/>
            </a:pPr>
            <a:fld id="{4453F413-A379-4AA4-A6AE-7C7FDF82C384}" type="slidenum">
              <a:rPr lang="en-US" smtClean="0"/>
              <a:pPr>
                <a:defRPr/>
              </a:pPr>
              <a:t>‹#›</a:t>
            </a:fld>
            <a:endParaRPr lang="en-US" dirty="0"/>
          </a:p>
        </p:txBody>
      </p:sp>
    </p:spTree>
    <p:extLst>
      <p:ext uri="{BB962C8B-B14F-4D97-AF65-F5344CB8AC3E}">
        <p14:creationId xmlns:p14="http://schemas.microsoft.com/office/powerpoint/2010/main" val="14320683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r>
              <a:rPr lang="en-US"/>
              <a:t>© 2014, John Wiley &amp; Sons, Inc.</a:t>
            </a:r>
          </a:p>
        </p:txBody>
      </p:sp>
      <p:sp>
        <p:nvSpPr>
          <p:cNvPr id="5" name="Rectangle 5"/>
          <p:cNvSpPr>
            <a:spLocks noGrp="1" noChangeArrowheads="1"/>
          </p:cNvSpPr>
          <p:nvPr>
            <p:ph type="ftr" sz="quarter" idx="11"/>
          </p:nvPr>
        </p:nvSpPr>
        <p:spPr>
          <a:ln/>
        </p:spPr>
        <p:txBody>
          <a:bodyPr/>
          <a:lstStyle>
            <a:lvl1pPr>
              <a:defRPr/>
            </a:lvl1pPr>
          </a:lstStyle>
          <a:p>
            <a:pPr>
              <a:defRPr/>
            </a:pPr>
            <a:r>
              <a:rPr lang="en-US"/>
              <a:t>Microsoft Official Academic Course, Microsoft Project 2013</a:t>
            </a:r>
          </a:p>
        </p:txBody>
      </p:sp>
      <p:sp>
        <p:nvSpPr>
          <p:cNvPr id="6" name="Rectangle 6"/>
          <p:cNvSpPr>
            <a:spLocks noGrp="1" noChangeArrowheads="1"/>
          </p:cNvSpPr>
          <p:nvPr>
            <p:ph type="sldNum" sz="quarter" idx="12"/>
          </p:nvPr>
        </p:nvSpPr>
        <p:spPr>
          <a:ln/>
        </p:spPr>
        <p:txBody>
          <a:bodyPr/>
          <a:lstStyle>
            <a:lvl1pPr>
              <a:defRPr/>
            </a:lvl1pPr>
          </a:lstStyle>
          <a:p>
            <a:pPr>
              <a:defRPr/>
            </a:pPr>
            <a:fld id="{BDAF097D-FD51-42BB-BF26-7FAFAC6D60B7}" type="slidenum">
              <a:rPr lang="en-US"/>
              <a:pPr>
                <a:defRPr/>
              </a:pPr>
              <a:t>‹#›</a:t>
            </a:fld>
            <a:endParaRPr lang="en-US"/>
          </a:p>
        </p:txBody>
      </p:sp>
    </p:spTree>
    <p:extLst>
      <p:ext uri="{BB962C8B-B14F-4D97-AF65-F5344CB8AC3E}">
        <p14:creationId xmlns:p14="http://schemas.microsoft.com/office/powerpoint/2010/main" val="15764913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447800"/>
            <a:ext cx="4038600" cy="5029200"/>
          </a:xfrm>
        </p:spPr>
        <p:txBody>
          <a:bodyPr/>
          <a:lstStyle>
            <a:lvl1pPr>
              <a:defRPr sz="2800"/>
            </a:lvl1pPr>
            <a:lvl2pPr>
              <a:defRPr sz="2400"/>
            </a:lvl2pPr>
            <a:lvl3pPr>
              <a:defRPr sz="2000"/>
            </a:lvl3pPr>
            <a:lvl4pPr>
              <a:defRPr sz="1800">
                <a:latin typeface="Segoe UI Light" panose="020B0502040204020203" pitchFamily="34" charset="0"/>
              </a:defRPr>
            </a:lvl4pPr>
            <a:lvl5pPr>
              <a:defRPr sz="1800">
                <a:latin typeface="Segoe UI Light" panose="020B0502040204020203" pitchFamily="34" charset="0"/>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447800"/>
            <a:ext cx="4038600" cy="5029200"/>
          </a:xfrm>
        </p:spPr>
        <p:txBody>
          <a:bodyPr/>
          <a:lstStyle>
            <a:lvl1pPr>
              <a:defRPr sz="2800"/>
            </a:lvl1pPr>
            <a:lvl2pPr>
              <a:defRPr sz="2400"/>
            </a:lvl2pPr>
            <a:lvl3pPr>
              <a:defRPr sz="2000"/>
            </a:lvl3pPr>
            <a:lvl4pPr>
              <a:defRPr sz="1800">
                <a:latin typeface="Segoe UI Light" panose="020B0502040204020203" pitchFamily="34" charset="0"/>
              </a:defRPr>
            </a:lvl4pPr>
            <a:lvl5pPr>
              <a:defRPr sz="1800">
                <a:latin typeface="Segoe UI Light" panose="020B0502040204020203" pitchFamily="34" charset="0"/>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Rectangle 4"/>
          <p:cNvSpPr>
            <a:spLocks noGrp="1" noChangeArrowheads="1"/>
          </p:cNvSpPr>
          <p:nvPr>
            <p:ph type="dt" sz="half" idx="10"/>
          </p:nvPr>
        </p:nvSpPr>
        <p:spPr>
          <a:ln/>
        </p:spPr>
        <p:txBody>
          <a:bodyPr/>
          <a:lstStyle>
            <a:lvl1pPr>
              <a:defRPr/>
            </a:lvl1pPr>
          </a:lstStyle>
          <a:p>
            <a:pPr>
              <a:defRPr/>
            </a:pPr>
            <a:r>
              <a:rPr lang="en-US"/>
              <a:t>© 2014, John Wiley &amp; Sons, Inc.</a:t>
            </a:r>
          </a:p>
        </p:txBody>
      </p:sp>
      <p:sp>
        <p:nvSpPr>
          <p:cNvPr id="6" name="Rectangle 5"/>
          <p:cNvSpPr>
            <a:spLocks noGrp="1" noChangeArrowheads="1"/>
          </p:cNvSpPr>
          <p:nvPr>
            <p:ph type="ftr" sz="quarter" idx="11"/>
          </p:nvPr>
        </p:nvSpPr>
        <p:spPr>
          <a:ln/>
        </p:spPr>
        <p:txBody>
          <a:bodyPr/>
          <a:lstStyle>
            <a:lvl1pPr>
              <a:defRPr/>
            </a:lvl1pPr>
          </a:lstStyle>
          <a:p>
            <a:pPr>
              <a:defRPr/>
            </a:pPr>
            <a:r>
              <a:rPr lang="en-US"/>
              <a:t>Microsoft Official Academic Course, Microsoft Project 2013</a:t>
            </a:r>
          </a:p>
        </p:txBody>
      </p:sp>
      <p:sp>
        <p:nvSpPr>
          <p:cNvPr id="7" name="Rectangle 6"/>
          <p:cNvSpPr>
            <a:spLocks noGrp="1" noChangeArrowheads="1"/>
          </p:cNvSpPr>
          <p:nvPr>
            <p:ph type="sldNum" sz="quarter" idx="12"/>
          </p:nvPr>
        </p:nvSpPr>
        <p:spPr>
          <a:ln/>
        </p:spPr>
        <p:txBody>
          <a:bodyPr/>
          <a:lstStyle>
            <a:lvl1pPr>
              <a:defRPr/>
            </a:lvl1pPr>
          </a:lstStyle>
          <a:p>
            <a:pPr>
              <a:defRPr/>
            </a:pPr>
            <a:fld id="{1B4B5463-1AC5-44D9-A7E0-25B4A933145A}" type="slidenum">
              <a:rPr lang="en-US"/>
              <a:pPr>
                <a:defRPr/>
              </a:pPr>
              <a:t>‹#›</a:t>
            </a:fld>
            <a:endParaRPr lang="en-US"/>
          </a:p>
        </p:txBody>
      </p:sp>
    </p:spTree>
    <p:extLst>
      <p:ext uri="{BB962C8B-B14F-4D97-AF65-F5344CB8AC3E}">
        <p14:creationId xmlns:p14="http://schemas.microsoft.com/office/powerpoint/2010/main" val="3913609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atin typeface="Segoe UI Light" panose="020B0502040204020203" pitchFamily="34" charset="0"/>
              </a:defRPr>
            </a:lvl4pPr>
            <a:lvl5pPr>
              <a:defRPr sz="1600">
                <a:latin typeface="Segoe UI Light" panose="020B0502040204020203" pitchFamily="34" charset="0"/>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atin typeface="Segoe UI Light" panose="020B0502040204020203" pitchFamily="34" charset="0"/>
              </a:defRPr>
            </a:lvl4pPr>
            <a:lvl5pPr>
              <a:defRPr sz="1600">
                <a:latin typeface="Segoe UI Light" panose="020B0502040204020203" pitchFamily="34" charset="0"/>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4"/>
          <p:cNvSpPr>
            <a:spLocks noGrp="1" noChangeArrowheads="1"/>
          </p:cNvSpPr>
          <p:nvPr>
            <p:ph type="dt" sz="half" idx="10"/>
          </p:nvPr>
        </p:nvSpPr>
        <p:spPr>
          <a:ln/>
        </p:spPr>
        <p:txBody>
          <a:bodyPr/>
          <a:lstStyle>
            <a:lvl1pPr>
              <a:defRPr/>
            </a:lvl1pPr>
          </a:lstStyle>
          <a:p>
            <a:pPr>
              <a:defRPr/>
            </a:pPr>
            <a:r>
              <a:rPr lang="en-US"/>
              <a:t>© 2014, John Wiley &amp; Sons, Inc.</a:t>
            </a:r>
          </a:p>
        </p:txBody>
      </p:sp>
      <p:sp>
        <p:nvSpPr>
          <p:cNvPr id="8" name="Rectangle 5"/>
          <p:cNvSpPr>
            <a:spLocks noGrp="1" noChangeArrowheads="1"/>
          </p:cNvSpPr>
          <p:nvPr>
            <p:ph type="ftr" sz="quarter" idx="11"/>
          </p:nvPr>
        </p:nvSpPr>
        <p:spPr>
          <a:ln/>
        </p:spPr>
        <p:txBody>
          <a:bodyPr/>
          <a:lstStyle>
            <a:lvl1pPr>
              <a:defRPr/>
            </a:lvl1pPr>
          </a:lstStyle>
          <a:p>
            <a:pPr>
              <a:defRPr/>
            </a:pPr>
            <a:r>
              <a:rPr lang="en-US"/>
              <a:t>Microsoft Official Academic Course, Microsoft Project 2013</a:t>
            </a:r>
          </a:p>
        </p:txBody>
      </p:sp>
      <p:sp>
        <p:nvSpPr>
          <p:cNvPr id="9" name="Rectangle 6"/>
          <p:cNvSpPr>
            <a:spLocks noGrp="1" noChangeArrowheads="1"/>
          </p:cNvSpPr>
          <p:nvPr>
            <p:ph type="sldNum" sz="quarter" idx="12"/>
          </p:nvPr>
        </p:nvSpPr>
        <p:spPr>
          <a:ln/>
        </p:spPr>
        <p:txBody>
          <a:bodyPr/>
          <a:lstStyle>
            <a:lvl1pPr>
              <a:defRPr/>
            </a:lvl1pPr>
          </a:lstStyle>
          <a:p>
            <a:pPr>
              <a:defRPr/>
            </a:pPr>
            <a:fld id="{CA6C543E-908C-43D6-A406-AFACB94C8388}" type="slidenum">
              <a:rPr lang="en-US"/>
              <a:pPr>
                <a:defRPr/>
              </a:pPr>
              <a:t>‹#›</a:t>
            </a:fld>
            <a:endParaRPr lang="en-US"/>
          </a:p>
        </p:txBody>
      </p:sp>
    </p:spTree>
    <p:extLst>
      <p:ext uri="{BB962C8B-B14F-4D97-AF65-F5344CB8AC3E}">
        <p14:creationId xmlns:p14="http://schemas.microsoft.com/office/powerpoint/2010/main" val="32792087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r>
              <a:rPr lang="en-US"/>
              <a:t>© 2014, John Wiley &amp; Sons, Inc.</a:t>
            </a:r>
          </a:p>
        </p:txBody>
      </p:sp>
      <p:sp>
        <p:nvSpPr>
          <p:cNvPr id="4" name="Rectangle 5"/>
          <p:cNvSpPr>
            <a:spLocks noGrp="1" noChangeArrowheads="1"/>
          </p:cNvSpPr>
          <p:nvPr>
            <p:ph type="ftr" sz="quarter" idx="11"/>
          </p:nvPr>
        </p:nvSpPr>
        <p:spPr>
          <a:ln/>
        </p:spPr>
        <p:txBody>
          <a:bodyPr/>
          <a:lstStyle>
            <a:lvl1pPr>
              <a:defRPr/>
            </a:lvl1pPr>
          </a:lstStyle>
          <a:p>
            <a:pPr>
              <a:defRPr/>
            </a:pPr>
            <a:r>
              <a:rPr lang="en-US"/>
              <a:t>Microsoft Official Academic Course, Microsoft Project 2013</a:t>
            </a:r>
          </a:p>
        </p:txBody>
      </p:sp>
      <p:sp>
        <p:nvSpPr>
          <p:cNvPr id="5" name="Rectangle 6"/>
          <p:cNvSpPr>
            <a:spLocks noGrp="1" noChangeArrowheads="1"/>
          </p:cNvSpPr>
          <p:nvPr>
            <p:ph type="sldNum" sz="quarter" idx="12"/>
          </p:nvPr>
        </p:nvSpPr>
        <p:spPr>
          <a:ln/>
        </p:spPr>
        <p:txBody>
          <a:bodyPr/>
          <a:lstStyle>
            <a:lvl1pPr>
              <a:defRPr/>
            </a:lvl1pPr>
          </a:lstStyle>
          <a:p>
            <a:pPr>
              <a:defRPr/>
            </a:pPr>
            <a:fld id="{28BFF6DF-3303-4C48-854A-FA250DD79FB4}" type="slidenum">
              <a:rPr lang="en-US"/>
              <a:pPr>
                <a:defRPr/>
              </a:pPr>
              <a:t>‹#›</a:t>
            </a:fld>
            <a:endParaRPr lang="en-US"/>
          </a:p>
        </p:txBody>
      </p:sp>
    </p:spTree>
    <p:extLst>
      <p:ext uri="{BB962C8B-B14F-4D97-AF65-F5344CB8AC3E}">
        <p14:creationId xmlns:p14="http://schemas.microsoft.com/office/powerpoint/2010/main" val="23421027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r>
              <a:rPr lang="en-US"/>
              <a:t>© 2014, John Wiley &amp; Sons, Inc.</a:t>
            </a:r>
          </a:p>
        </p:txBody>
      </p:sp>
      <p:sp>
        <p:nvSpPr>
          <p:cNvPr id="3" name="Rectangle 5"/>
          <p:cNvSpPr>
            <a:spLocks noGrp="1" noChangeArrowheads="1"/>
          </p:cNvSpPr>
          <p:nvPr>
            <p:ph type="ftr" sz="quarter" idx="11"/>
          </p:nvPr>
        </p:nvSpPr>
        <p:spPr>
          <a:ln/>
        </p:spPr>
        <p:txBody>
          <a:bodyPr/>
          <a:lstStyle>
            <a:lvl1pPr>
              <a:defRPr/>
            </a:lvl1pPr>
          </a:lstStyle>
          <a:p>
            <a:pPr>
              <a:defRPr/>
            </a:pPr>
            <a:r>
              <a:rPr lang="en-US"/>
              <a:t>Microsoft Official Academic Course, Microsoft Project 2013</a:t>
            </a:r>
          </a:p>
        </p:txBody>
      </p:sp>
      <p:sp>
        <p:nvSpPr>
          <p:cNvPr id="4" name="Rectangle 6"/>
          <p:cNvSpPr>
            <a:spLocks noGrp="1" noChangeArrowheads="1"/>
          </p:cNvSpPr>
          <p:nvPr>
            <p:ph type="sldNum" sz="quarter" idx="12"/>
          </p:nvPr>
        </p:nvSpPr>
        <p:spPr>
          <a:ln/>
        </p:spPr>
        <p:txBody>
          <a:bodyPr/>
          <a:lstStyle>
            <a:lvl1pPr>
              <a:defRPr/>
            </a:lvl1pPr>
          </a:lstStyle>
          <a:p>
            <a:pPr>
              <a:defRPr/>
            </a:pPr>
            <a:fld id="{B1C3ADB1-AE50-4B45-8824-17FB8311405F}" type="slidenum">
              <a:rPr lang="en-US"/>
              <a:pPr>
                <a:defRPr/>
              </a:pPr>
              <a:t>‹#›</a:t>
            </a:fld>
            <a:endParaRPr lang="en-US"/>
          </a:p>
        </p:txBody>
      </p:sp>
    </p:spTree>
    <p:extLst>
      <p:ext uri="{BB962C8B-B14F-4D97-AF65-F5344CB8AC3E}">
        <p14:creationId xmlns:p14="http://schemas.microsoft.com/office/powerpoint/2010/main" val="30882235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atin typeface="Segoe UI Light" panose="020B0502040204020203" pitchFamily="34" charset="0"/>
              </a:defRPr>
            </a:lvl4pPr>
            <a:lvl5pPr>
              <a:defRPr sz="2000">
                <a:latin typeface="Segoe UI Light" panose="020B0502040204020203" pitchFamily="34" charset="0"/>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r>
              <a:rPr lang="en-US"/>
              <a:t>© 2014, John Wiley &amp; Sons, Inc.</a:t>
            </a:r>
          </a:p>
        </p:txBody>
      </p:sp>
      <p:sp>
        <p:nvSpPr>
          <p:cNvPr id="6" name="Rectangle 5"/>
          <p:cNvSpPr>
            <a:spLocks noGrp="1" noChangeArrowheads="1"/>
          </p:cNvSpPr>
          <p:nvPr>
            <p:ph type="ftr" sz="quarter" idx="11"/>
          </p:nvPr>
        </p:nvSpPr>
        <p:spPr>
          <a:ln/>
        </p:spPr>
        <p:txBody>
          <a:bodyPr/>
          <a:lstStyle>
            <a:lvl1pPr>
              <a:defRPr/>
            </a:lvl1pPr>
          </a:lstStyle>
          <a:p>
            <a:pPr>
              <a:defRPr/>
            </a:pPr>
            <a:r>
              <a:rPr lang="en-US"/>
              <a:t>Microsoft Official Academic Course, Microsoft Project 2013</a:t>
            </a:r>
          </a:p>
        </p:txBody>
      </p:sp>
      <p:sp>
        <p:nvSpPr>
          <p:cNvPr id="7" name="Rectangle 6"/>
          <p:cNvSpPr>
            <a:spLocks noGrp="1" noChangeArrowheads="1"/>
          </p:cNvSpPr>
          <p:nvPr>
            <p:ph type="sldNum" sz="quarter" idx="12"/>
          </p:nvPr>
        </p:nvSpPr>
        <p:spPr>
          <a:ln/>
        </p:spPr>
        <p:txBody>
          <a:bodyPr/>
          <a:lstStyle>
            <a:lvl1pPr>
              <a:defRPr/>
            </a:lvl1pPr>
          </a:lstStyle>
          <a:p>
            <a:pPr>
              <a:defRPr/>
            </a:pPr>
            <a:fld id="{D78FCE9E-789B-4FAD-AE65-1A54666FD9FC}" type="slidenum">
              <a:rPr lang="en-US"/>
              <a:pPr>
                <a:defRPr/>
              </a:pPr>
              <a:t>‹#›</a:t>
            </a:fld>
            <a:endParaRPr lang="en-US"/>
          </a:p>
        </p:txBody>
      </p:sp>
    </p:spTree>
    <p:extLst>
      <p:ext uri="{BB962C8B-B14F-4D97-AF65-F5344CB8AC3E}">
        <p14:creationId xmlns:p14="http://schemas.microsoft.com/office/powerpoint/2010/main" val="30579515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r>
              <a:rPr lang="en-US"/>
              <a:t>© 2014, John Wiley &amp; Sons, Inc.</a:t>
            </a:r>
          </a:p>
        </p:txBody>
      </p:sp>
      <p:sp>
        <p:nvSpPr>
          <p:cNvPr id="6" name="Rectangle 5"/>
          <p:cNvSpPr>
            <a:spLocks noGrp="1" noChangeArrowheads="1"/>
          </p:cNvSpPr>
          <p:nvPr>
            <p:ph type="ftr" sz="quarter" idx="11"/>
          </p:nvPr>
        </p:nvSpPr>
        <p:spPr>
          <a:ln/>
        </p:spPr>
        <p:txBody>
          <a:bodyPr/>
          <a:lstStyle>
            <a:lvl1pPr>
              <a:defRPr/>
            </a:lvl1pPr>
          </a:lstStyle>
          <a:p>
            <a:pPr>
              <a:defRPr/>
            </a:pPr>
            <a:r>
              <a:rPr lang="en-US"/>
              <a:t>Microsoft Official Academic Course, Microsoft Project 2013</a:t>
            </a:r>
          </a:p>
        </p:txBody>
      </p:sp>
      <p:sp>
        <p:nvSpPr>
          <p:cNvPr id="7" name="Rectangle 6"/>
          <p:cNvSpPr>
            <a:spLocks noGrp="1" noChangeArrowheads="1"/>
          </p:cNvSpPr>
          <p:nvPr>
            <p:ph type="sldNum" sz="quarter" idx="12"/>
          </p:nvPr>
        </p:nvSpPr>
        <p:spPr>
          <a:ln/>
        </p:spPr>
        <p:txBody>
          <a:bodyPr/>
          <a:lstStyle>
            <a:lvl1pPr>
              <a:defRPr/>
            </a:lvl1pPr>
          </a:lstStyle>
          <a:p>
            <a:pPr>
              <a:defRPr/>
            </a:pPr>
            <a:fld id="{E954E121-91E1-4C60-A5AB-A63ED2F86162}" type="slidenum">
              <a:rPr lang="en-US"/>
              <a:pPr>
                <a:defRPr/>
              </a:pPr>
              <a:t>‹#›</a:t>
            </a:fld>
            <a:endParaRPr lang="en-US"/>
          </a:p>
        </p:txBody>
      </p:sp>
    </p:spTree>
    <p:extLst>
      <p:ext uri="{BB962C8B-B14F-4D97-AF65-F5344CB8AC3E}">
        <p14:creationId xmlns:p14="http://schemas.microsoft.com/office/powerpoint/2010/main" val="39979739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009E49"/>
        </a:solidFill>
        <a:effectLst/>
      </p:bgPr>
    </p:bg>
    <p:spTree>
      <p:nvGrpSpPr>
        <p:cNvPr id="1" name=""/>
        <p:cNvGrpSpPr/>
        <p:nvPr/>
      </p:nvGrpSpPr>
      <p:grpSpPr>
        <a:xfrm>
          <a:off x="0" y="0"/>
          <a:ext cx="0" cy="0"/>
          <a:chOff x="0" y="0"/>
          <a:chExt cx="0" cy="0"/>
        </a:xfrm>
      </p:grpSpPr>
      <p:sp>
        <p:nvSpPr>
          <p:cNvPr id="7" name="Rectangle 6"/>
          <p:cNvSpPr/>
          <p:nvPr/>
        </p:nvSpPr>
        <p:spPr>
          <a:xfrm>
            <a:off x="304800" y="328613"/>
            <a:ext cx="8532813" cy="6197600"/>
          </a:xfrm>
          <a:prstGeom prst="rect">
            <a:avLst/>
          </a:prstGeom>
          <a:gradFill flip="none" rotWithShape="1">
            <a:gsLst>
              <a:gs pos="0">
                <a:srgbClr val="FFFFFF">
                  <a:shade val="100000"/>
                </a:srgbClr>
              </a:gs>
              <a:gs pos="98000">
                <a:srgbClr val="FFFFFF">
                  <a:shade val="100000"/>
                </a:srgbClr>
              </a:gs>
              <a:gs pos="99055">
                <a:srgbClr val="FFFFFF">
                  <a:shade val="93000"/>
                </a:srgbClr>
              </a:gs>
              <a:gs pos="100000">
                <a:srgbClr val="FFFFFF">
                  <a:shade val="70000"/>
                </a:srgbClr>
              </a:gs>
            </a:gsLst>
            <a:lin ang="5400000" scaled="1"/>
            <a:tileRect/>
          </a:gradFill>
          <a:ln w="2000" cap="rnd" cmpd="sng" algn="ctr">
            <a:solidFill>
              <a:srgbClr val="302F2C">
                <a:tint val="65000"/>
                <a:satMod val="120000"/>
              </a:srgbClr>
            </a:solidFill>
            <a:prstDash val="solid"/>
          </a:ln>
          <a:effectLst>
            <a:outerShdw blurRad="76200" dist="50800" dir="5400000" algn="tl" rotWithShape="0">
              <a:srgbClr val="000000">
                <a:alpha val="25000"/>
              </a:srgbClr>
            </a:outerShdw>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p:nvSpPr>
          <p:cNvPr id="9" name="Rounded Rectangle 8"/>
          <p:cNvSpPr/>
          <p:nvPr/>
        </p:nvSpPr>
        <p:spPr>
          <a:xfrm>
            <a:off x="418596" y="435546"/>
            <a:ext cx="8306809" cy="6033870"/>
          </a:xfrm>
          <a:prstGeom prst="roundRect">
            <a:avLst>
              <a:gd name="adj" fmla="val 2127"/>
            </a:avLst>
          </a:prstGeom>
          <a:noFill/>
          <a:ln w="889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030" name="Straight Connector 7"/>
          <p:cNvCxnSpPr>
            <a:cxnSpLocks noChangeShapeType="1"/>
          </p:cNvCxnSpPr>
          <p:nvPr/>
        </p:nvCxnSpPr>
        <p:spPr bwMode="auto">
          <a:xfrm>
            <a:off x="533400" y="1447800"/>
            <a:ext cx="8077200" cy="1588"/>
          </a:xfrm>
          <a:prstGeom prst="line">
            <a:avLst/>
          </a:prstGeom>
          <a:noFill/>
          <a:ln w="57150" algn="ctr">
            <a:solidFill>
              <a:srgbClr val="007C0A"/>
            </a:solidFill>
            <a:round/>
            <a:headEnd/>
            <a:tailEnd/>
          </a:ln>
          <a:extLst>
            <a:ext uri="{909E8E84-426E-40dd-AFC4-6F175D3DCCD1}">
              <a14:hiddenFill xmlns="" xmlns:a14="http://schemas.microsoft.com/office/drawing/2010/main">
                <a:noFill/>
              </a14:hiddenFill>
            </a:ext>
          </a:extLst>
        </p:spPr>
      </p:cxnSp>
      <p:sp>
        <p:nvSpPr>
          <p:cNvPr id="149506" name="Rectangle 2"/>
          <p:cNvSpPr>
            <a:spLocks noGrp="1" noChangeArrowheads="1"/>
          </p:cNvSpPr>
          <p:nvPr>
            <p:ph type="title"/>
          </p:nvPr>
        </p:nvSpPr>
        <p:spPr bwMode="auto">
          <a:xfrm>
            <a:off x="457200" y="457200"/>
            <a:ext cx="8229600" cy="9144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2" name="Rectangle 3"/>
          <p:cNvSpPr>
            <a:spLocks noGrp="1" noChangeArrowheads="1"/>
          </p:cNvSpPr>
          <p:nvPr>
            <p:ph type="body" idx="1"/>
          </p:nvPr>
        </p:nvSpPr>
        <p:spPr bwMode="auto">
          <a:xfrm>
            <a:off x="457200" y="1524000"/>
            <a:ext cx="8229600" cy="4953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p:txBody>
      </p:sp>
      <p:sp>
        <p:nvSpPr>
          <p:cNvPr id="14950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0" hangingPunct="0">
              <a:defRPr sz="1050">
                <a:latin typeface="Segoe UI" panose="020B0502040204020203" pitchFamily="34" charset="0"/>
                <a:ea typeface="Segoe UI" panose="020B0502040204020203" pitchFamily="34" charset="0"/>
                <a:cs typeface="Segoe UI" panose="020B0502040204020203" pitchFamily="34" charset="0"/>
              </a:defRPr>
            </a:lvl1pPr>
          </a:lstStyle>
          <a:p>
            <a:pPr>
              <a:defRPr/>
            </a:pPr>
            <a:r>
              <a:rPr lang="en-US" dirty="0"/>
              <a:t>© 2014, John Wiley &amp; Sons, Inc.</a:t>
            </a:r>
          </a:p>
        </p:txBody>
      </p:sp>
      <p:sp>
        <p:nvSpPr>
          <p:cNvPr id="149509" name="Rectangle 5"/>
          <p:cNvSpPr>
            <a:spLocks noGrp="1" noChangeArrowheads="1"/>
          </p:cNvSpPr>
          <p:nvPr>
            <p:ph type="ftr" sz="quarter" idx="3"/>
          </p:nvPr>
        </p:nvSpPr>
        <p:spPr bwMode="auto">
          <a:xfrm>
            <a:off x="2629403" y="6245225"/>
            <a:ext cx="3885191"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0" hangingPunct="0">
              <a:defRPr sz="1050">
                <a:latin typeface="Segoe UI" panose="020B0502040204020203" pitchFamily="34" charset="0"/>
                <a:ea typeface="Segoe UI" panose="020B0502040204020203" pitchFamily="34" charset="0"/>
                <a:cs typeface="Segoe UI" panose="020B0502040204020203" pitchFamily="34" charset="0"/>
              </a:defRPr>
            </a:lvl1pPr>
          </a:lstStyle>
          <a:p>
            <a:pPr>
              <a:defRPr/>
            </a:pPr>
            <a:r>
              <a:rPr lang="en-US"/>
              <a:t>Microsoft Official Academic Course, Microsoft Project 2013</a:t>
            </a:r>
            <a:endParaRPr lang="en-US" dirty="0"/>
          </a:p>
        </p:txBody>
      </p:sp>
      <p:sp>
        <p:nvSpPr>
          <p:cNvPr id="14951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0" hangingPunct="0">
              <a:defRPr sz="1050">
                <a:latin typeface="Segoe UI" panose="020B0502040204020203" pitchFamily="34" charset="0"/>
                <a:ea typeface="Segoe UI" panose="020B0502040204020203" pitchFamily="34" charset="0"/>
                <a:cs typeface="Segoe UI" panose="020B0502040204020203" pitchFamily="34" charset="0"/>
              </a:defRPr>
            </a:lvl1pPr>
          </a:lstStyle>
          <a:p>
            <a:pPr>
              <a:defRPr/>
            </a:pPr>
            <a:fld id="{18D557D5-F51C-4717-8E58-4F5446143640}" type="slidenum">
              <a:rPr lang="en-US" smtClean="0"/>
              <a:pPr>
                <a:defRPr/>
              </a:pPr>
              <a:t>‹#›</a:t>
            </a:fld>
            <a:endParaRPr lang="en-US"/>
          </a:p>
        </p:txBody>
      </p:sp>
    </p:spTree>
  </p:cSld>
  <p:clrMap bg1="lt1" tx1="dk1" bg2="lt2" tx2="dk2" accent1="accent1" accent2="accent2" accent3="accent3" accent4="accent4" accent5="accent5" accent6="accent6" hlink="hlink" folHlink="folHlink"/>
  <p:sldLayoutIdLst>
    <p:sldLayoutId id="2147484051" r:id="rId1"/>
    <p:sldLayoutId id="2147484052" r:id="rId2"/>
    <p:sldLayoutId id="2147484053" r:id="rId3"/>
    <p:sldLayoutId id="2147484054" r:id="rId4"/>
    <p:sldLayoutId id="2147484055" r:id="rId5"/>
    <p:sldLayoutId id="2147484056" r:id="rId6"/>
    <p:sldLayoutId id="2147484057" r:id="rId7"/>
    <p:sldLayoutId id="2147484058" r:id="rId8"/>
    <p:sldLayoutId id="2147484059" r:id="rId9"/>
    <p:sldLayoutId id="2147484060" r:id="rId10"/>
    <p:sldLayoutId id="2147484061" r:id="rId11"/>
    <p:sldLayoutId id="2147484062" r:id="rId12"/>
    <p:sldLayoutId id="2147484063" r:id="rId13"/>
  </p:sldLayoutIdLst>
  <p:hf hdr="0"/>
  <p:txStyles>
    <p:titleStyle>
      <a:lvl1pPr algn="l" rtl="0" eaLnBrk="1" fontAlgn="base" hangingPunct="1">
        <a:spcBef>
          <a:spcPct val="0"/>
        </a:spcBef>
        <a:spcAft>
          <a:spcPct val="0"/>
        </a:spcAft>
        <a:defRPr sz="3200">
          <a:solidFill>
            <a:srgbClr val="009E49"/>
          </a:solidFill>
          <a:effectLst>
            <a:outerShdw blurRad="38100" dist="38100" dir="2700000" algn="tl">
              <a:schemeClr val="bg1"/>
            </a:outerShdw>
          </a:effectLst>
          <a:latin typeface="Segoe UI Semibold" panose="020B0702040204020203" pitchFamily="34" charset="0"/>
          <a:ea typeface="+mj-ea"/>
          <a:cs typeface="+mj-cs"/>
        </a:defRPr>
      </a:lvl1pPr>
      <a:lvl2pPr algn="l" rtl="0" eaLnBrk="1" fontAlgn="base" hangingPunct="1">
        <a:spcBef>
          <a:spcPct val="0"/>
        </a:spcBef>
        <a:spcAft>
          <a:spcPct val="0"/>
        </a:spcAft>
        <a:defRPr sz="3200">
          <a:solidFill>
            <a:srgbClr val="0000CC"/>
          </a:solidFill>
          <a:effectLst>
            <a:outerShdw blurRad="38100" dist="38100" dir="2700000" algn="tl">
              <a:srgbClr val="000000"/>
            </a:outerShdw>
          </a:effectLst>
          <a:latin typeface="Franklin Gothic Medium" pitchFamily="34" charset="0"/>
        </a:defRPr>
      </a:lvl2pPr>
      <a:lvl3pPr algn="l" rtl="0" eaLnBrk="1" fontAlgn="base" hangingPunct="1">
        <a:spcBef>
          <a:spcPct val="0"/>
        </a:spcBef>
        <a:spcAft>
          <a:spcPct val="0"/>
        </a:spcAft>
        <a:defRPr sz="3200">
          <a:solidFill>
            <a:srgbClr val="0000CC"/>
          </a:solidFill>
          <a:effectLst>
            <a:outerShdw blurRad="38100" dist="38100" dir="2700000" algn="tl">
              <a:srgbClr val="000000"/>
            </a:outerShdw>
          </a:effectLst>
          <a:latin typeface="Franklin Gothic Medium" pitchFamily="34" charset="0"/>
        </a:defRPr>
      </a:lvl3pPr>
      <a:lvl4pPr algn="l" rtl="0" eaLnBrk="1" fontAlgn="base" hangingPunct="1">
        <a:spcBef>
          <a:spcPct val="0"/>
        </a:spcBef>
        <a:spcAft>
          <a:spcPct val="0"/>
        </a:spcAft>
        <a:defRPr sz="3200">
          <a:solidFill>
            <a:srgbClr val="0000CC"/>
          </a:solidFill>
          <a:effectLst>
            <a:outerShdw blurRad="38100" dist="38100" dir="2700000" algn="tl">
              <a:srgbClr val="000000"/>
            </a:outerShdw>
          </a:effectLst>
          <a:latin typeface="Franklin Gothic Medium" pitchFamily="34" charset="0"/>
        </a:defRPr>
      </a:lvl4pPr>
      <a:lvl5pPr algn="l" rtl="0" eaLnBrk="1" fontAlgn="base" hangingPunct="1">
        <a:spcBef>
          <a:spcPct val="0"/>
        </a:spcBef>
        <a:spcAft>
          <a:spcPct val="0"/>
        </a:spcAft>
        <a:defRPr sz="3200">
          <a:solidFill>
            <a:srgbClr val="0000CC"/>
          </a:solidFill>
          <a:effectLst>
            <a:outerShdw blurRad="38100" dist="38100" dir="2700000" algn="tl">
              <a:srgbClr val="000000"/>
            </a:outerShdw>
          </a:effectLst>
          <a:latin typeface="Franklin Gothic Medium" pitchFamily="34" charset="0"/>
        </a:defRPr>
      </a:lvl5pPr>
      <a:lvl6pPr marL="457200" algn="l" rtl="0" eaLnBrk="1" fontAlgn="base" hangingPunct="1">
        <a:spcBef>
          <a:spcPct val="0"/>
        </a:spcBef>
        <a:spcAft>
          <a:spcPct val="0"/>
        </a:spcAft>
        <a:defRPr sz="3200">
          <a:solidFill>
            <a:srgbClr val="0000CC"/>
          </a:solidFill>
          <a:effectLst>
            <a:outerShdw blurRad="38100" dist="38100" dir="2700000" algn="tl">
              <a:srgbClr val="000000"/>
            </a:outerShdw>
          </a:effectLst>
          <a:latin typeface="Franklin Gothic Medium" pitchFamily="34" charset="0"/>
        </a:defRPr>
      </a:lvl6pPr>
      <a:lvl7pPr marL="914400" algn="l" rtl="0" eaLnBrk="1" fontAlgn="base" hangingPunct="1">
        <a:spcBef>
          <a:spcPct val="0"/>
        </a:spcBef>
        <a:spcAft>
          <a:spcPct val="0"/>
        </a:spcAft>
        <a:defRPr sz="3200">
          <a:solidFill>
            <a:srgbClr val="0000CC"/>
          </a:solidFill>
          <a:effectLst>
            <a:outerShdw blurRad="38100" dist="38100" dir="2700000" algn="tl">
              <a:srgbClr val="000000"/>
            </a:outerShdw>
          </a:effectLst>
          <a:latin typeface="Franklin Gothic Medium" pitchFamily="34" charset="0"/>
        </a:defRPr>
      </a:lvl7pPr>
      <a:lvl8pPr marL="1371600" algn="l" rtl="0" eaLnBrk="1" fontAlgn="base" hangingPunct="1">
        <a:spcBef>
          <a:spcPct val="0"/>
        </a:spcBef>
        <a:spcAft>
          <a:spcPct val="0"/>
        </a:spcAft>
        <a:defRPr sz="3200">
          <a:solidFill>
            <a:srgbClr val="0000CC"/>
          </a:solidFill>
          <a:effectLst>
            <a:outerShdw blurRad="38100" dist="38100" dir="2700000" algn="tl">
              <a:srgbClr val="000000"/>
            </a:outerShdw>
          </a:effectLst>
          <a:latin typeface="Franklin Gothic Medium" pitchFamily="34" charset="0"/>
        </a:defRPr>
      </a:lvl8pPr>
      <a:lvl9pPr marL="1828800" algn="l" rtl="0" eaLnBrk="1" fontAlgn="base" hangingPunct="1">
        <a:spcBef>
          <a:spcPct val="0"/>
        </a:spcBef>
        <a:spcAft>
          <a:spcPct val="0"/>
        </a:spcAft>
        <a:defRPr sz="3200">
          <a:solidFill>
            <a:srgbClr val="0000CC"/>
          </a:solidFill>
          <a:effectLst>
            <a:outerShdw blurRad="38100" dist="38100" dir="2700000" algn="tl">
              <a:srgbClr val="000000"/>
            </a:outerShdw>
          </a:effectLst>
          <a:latin typeface="Franklin Gothic Medium" pitchFamily="34" charset="0"/>
        </a:defRPr>
      </a:lvl9pPr>
    </p:titleStyle>
    <p:bodyStyle>
      <a:lvl1pPr marL="342900" indent="-342900" algn="l" rtl="0" eaLnBrk="1" fontAlgn="base" hangingPunct="1">
        <a:spcBef>
          <a:spcPct val="20000"/>
        </a:spcBef>
        <a:spcAft>
          <a:spcPct val="0"/>
        </a:spcAft>
        <a:buClr>
          <a:srgbClr val="009E49"/>
        </a:buClr>
        <a:buFont typeface="Arial"/>
        <a:buChar char="•"/>
        <a:defRPr sz="2200">
          <a:solidFill>
            <a:schemeClr val="tx1"/>
          </a:solidFill>
          <a:latin typeface="Segoe UI" panose="020B0502040204020203" pitchFamily="34" charset="0"/>
          <a:ea typeface="Segoe UI" panose="020B0502040204020203" pitchFamily="34" charset="0"/>
          <a:cs typeface="Segoe UI" panose="020B0502040204020203" pitchFamily="34" charset="0"/>
        </a:defRPr>
      </a:lvl1pPr>
      <a:lvl2pPr marL="457200" indent="-457200" algn="l" rtl="0" eaLnBrk="1" fontAlgn="base" hangingPunct="1">
        <a:spcBef>
          <a:spcPct val="20000"/>
        </a:spcBef>
        <a:spcAft>
          <a:spcPct val="0"/>
        </a:spcAft>
        <a:buClr>
          <a:srgbClr val="DD5900"/>
        </a:buClr>
        <a:buFontTx/>
        <a:buNone/>
        <a:defRPr sz="2200">
          <a:solidFill>
            <a:schemeClr val="tx1"/>
          </a:solidFill>
          <a:latin typeface="Segoe UI Semilight" panose="020B0402040204020203" pitchFamily="34" charset="0"/>
          <a:cs typeface="Segoe UI Semilight" panose="020B0402040204020203" pitchFamily="34" charset="0"/>
        </a:defRPr>
      </a:lvl2pPr>
      <a:lvl3pPr marL="914400" indent="0" algn="l" rtl="0" eaLnBrk="1" fontAlgn="base" hangingPunct="1">
        <a:spcBef>
          <a:spcPct val="20000"/>
        </a:spcBef>
        <a:spcAft>
          <a:spcPct val="0"/>
        </a:spcAft>
        <a:buClr>
          <a:schemeClr val="tx1"/>
        </a:buClr>
        <a:buNone/>
        <a:defRPr sz="1400">
          <a:solidFill>
            <a:schemeClr val="tx1"/>
          </a:solidFill>
          <a:latin typeface="Segoe UI Light" panose="020B0502040204020203" pitchFamily="34" charset="0"/>
        </a:defRPr>
      </a:lvl3pPr>
      <a:lvl4pPr marL="1600200" indent="-228600" algn="l" rtl="0" eaLnBrk="1" fontAlgn="base" hangingPunct="1">
        <a:spcBef>
          <a:spcPct val="20000"/>
        </a:spcBef>
        <a:spcAft>
          <a:spcPct val="0"/>
        </a:spcAft>
        <a:buChar char="–"/>
        <a:defRPr sz="2000" b="1">
          <a:solidFill>
            <a:schemeClr val="tx1"/>
          </a:solidFill>
          <a:latin typeface="+mn-lt"/>
        </a:defRPr>
      </a:lvl4pPr>
      <a:lvl5pPr marL="2057400" indent="-228600" algn="l" rtl="0" eaLnBrk="1" fontAlgn="base" hangingPunct="1">
        <a:spcBef>
          <a:spcPct val="20000"/>
        </a:spcBef>
        <a:spcAft>
          <a:spcPct val="0"/>
        </a:spcAft>
        <a:buChar char="»"/>
        <a:defRPr sz="2000" b="1">
          <a:solidFill>
            <a:schemeClr val="tx1"/>
          </a:solidFill>
          <a:latin typeface="+mn-lt"/>
        </a:defRPr>
      </a:lvl5pPr>
      <a:lvl6pPr marL="2514600" indent="-228600" algn="l" rtl="0" eaLnBrk="1" fontAlgn="base" hangingPunct="1">
        <a:spcBef>
          <a:spcPct val="20000"/>
        </a:spcBef>
        <a:spcAft>
          <a:spcPct val="0"/>
        </a:spcAft>
        <a:buChar char="»"/>
        <a:defRPr sz="2000" b="1">
          <a:solidFill>
            <a:schemeClr val="tx1"/>
          </a:solidFill>
          <a:latin typeface="+mn-lt"/>
        </a:defRPr>
      </a:lvl6pPr>
      <a:lvl7pPr marL="2971800" indent="-228600" algn="l" rtl="0" eaLnBrk="1" fontAlgn="base" hangingPunct="1">
        <a:spcBef>
          <a:spcPct val="20000"/>
        </a:spcBef>
        <a:spcAft>
          <a:spcPct val="0"/>
        </a:spcAft>
        <a:buChar char="»"/>
        <a:defRPr sz="2000" b="1">
          <a:solidFill>
            <a:schemeClr val="tx1"/>
          </a:solidFill>
          <a:latin typeface="+mn-lt"/>
        </a:defRPr>
      </a:lvl7pPr>
      <a:lvl8pPr marL="3429000" indent="-228600" algn="l" rtl="0" eaLnBrk="1" fontAlgn="base" hangingPunct="1">
        <a:spcBef>
          <a:spcPct val="20000"/>
        </a:spcBef>
        <a:spcAft>
          <a:spcPct val="0"/>
        </a:spcAft>
        <a:buChar char="»"/>
        <a:defRPr sz="2000" b="1">
          <a:solidFill>
            <a:schemeClr val="tx1"/>
          </a:solidFill>
          <a:latin typeface="+mn-lt"/>
        </a:defRPr>
      </a:lvl8pPr>
      <a:lvl9pPr marL="3886200" indent="-228600" algn="l" rtl="0" eaLnBrk="1" fontAlgn="base" hangingPunct="1">
        <a:spcBef>
          <a:spcPct val="20000"/>
        </a:spcBef>
        <a:spcAft>
          <a:spcPct val="0"/>
        </a:spcAft>
        <a:buChar char="»"/>
        <a:defRPr sz="2000" b="1">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0" y="1452563"/>
            <a:ext cx="9144000" cy="3043237"/>
          </a:xfrm>
          <a:prstGeom prst="rect">
            <a:avLst/>
          </a:prstGeom>
          <a:gradFill flip="none" rotWithShape="1">
            <a:gsLst>
              <a:gs pos="0">
                <a:srgbClr val="FFFFFF">
                  <a:shade val="100000"/>
                </a:srgbClr>
              </a:gs>
              <a:gs pos="98000">
                <a:srgbClr val="FFFFFF">
                  <a:shade val="100000"/>
                </a:srgbClr>
              </a:gs>
              <a:gs pos="99055">
                <a:srgbClr val="FFFFFF">
                  <a:shade val="93000"/>
                </a:srgbClr>
              </a:gs>
              <a:gs pos="100000">
                <a:srgbClr val="FFFFFF">
                  <a:shade val="70000"/>
                </a:srgbClr>
              </a:gs>
            </a:gsLst>
            <a:lin ang="5400000" scaled="1"/>
            <a:tileRect/>
          </a:gradFill>
          <a:ln w="2000" cap="rnd" cmpd="sng" algn="ctr">
            <a:solidFill>
              <a:srgbClr val="302F2C">
                <a:tint val="65000"/>
                <a:satMod val="120000"/>
              </a:srgbClr>
            </a:solidFill>
            <a:prstDash val="solid"/>
          </a:ln>
          <a:effectLst>
            <a:outerShdw blurRad="76200" dist="50800" dir="5400000" algn="tl" rotWithShape="0">
              <a:srgbClr val="000000">
                <a:alpha val="25000"/>
              </a:srgbClr>
            </a:outerShdw>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p:nvSpPr>
          <p:cNvPr id="9" name="Rounded Rectangle 8"/>
          <p:cNvSpPr/>
          <p:nvPr/>
        </p:nvSpPr>
        <p:spPr>
          <a:xfrm>
            <a:off x="418596" y="1528074"/>
            <a:ext cx="8306809" cy="2889482"/>
          </a:xfrm>
          <a:prstGeom prst="roundRect">
            <a:avLst>
              <a:gd name="adj" fmla="val 2127"/>
            </a:avLst>
          </a:prstGeom>
          <a:noFill/>
          <a:ln w="889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 name="Title 1"/>
          <p:cNvSpPr>
            <a:spLocks noGrp="1"/>
          </p:cNvSpPr>
          <p:nvPr>
            <p:ph type="ctrTitle" idx="4294967295"/>
          </p:nvPr>
        </p:nvSpPr>
        <p:spPr>
          <a:xfrm>
            <a:off x="129381" y="3405753"/>
            <a:ext cx="8534400" cy="898525"/>
          </a:xfrm>
        </p:spPr>
        <p:txBody>
          <a:bodyPr lIns="45720" rIns="45720">
            <a:normAutofit/>
          </a:bodyPr>
          <a:lstStyle/>
          <a:p>
            <a:pPr algn="r">
              <a:defRPr/>
            </a:pPr>
            <a:r>
              <a:rPr lang="en-US" sz="4400" b="1">
                <a:latin typeface="Segoe"/>
                <a:ea typeface="ＭＳ ゴシック"/>
              </a:rPr>
              <a:t>Project Schedule Optimization</a:t>
            </a:r>
            <a:endParaRPr lang="en-US" sz="4200" b="1" dirty="0">
              <a:effectLst>
                <a:outerShdw algn="tl">
                  <a:srgbClr val="000000"/>
                </a:outerShdw>
              </a:effectLst>
            </a:endParaRPr>
          </a:p>
        </p:txBody>
      </p:sp>
      <p:sp>
        <p:nvSpPr>
          <p:cNvPr id="2055" name="Subtitle 2"/>
          <p:cNvSpPr>
            <a:spLocks noGrp="1"/>
          </p:cNvSpPr>
          <p:nvPr>
            <p:ph type="body" idx="1"/>
          </p:nvPr>
        </p:nvSpPr>
        <p:spPr>
          <a:xfrm>
            <a:off x="304800" y="3124200"/>
            <a:ext cx="8305800" cy="457200"/>
          </a:xfrm>
        </p:spPr>
        <p:txBody>
          <a:bodyPr lIns="182880" tIns="0"/>
          <a:lstStyle/>
          <a:p>
            <a:pPr marL="36513" indent="0" algn="r" eaLnBrk="1" hangingPunct="1">
              <a:spcBef>
                <a:spcPct val="0"/>
              </a:spcBef>
              <a:buFontTx/>
              <a:buNone/>
            </a:pPr>
            <a:r>
              <a:rPr lang="en-US" sz="2800" dirty="0">
                <a:solidFill>
                  <a:srgbClr val="007C0A"/>
                </a:solidFill>
              </a:rPr>
              <a:t>Lesson 13</a:t>
            </a:r>
          </a:p>
        </p:txBody>
      </p:sp>
      <p:sp>
        <p:nvSpPr>
          <p:cNvPr id="3" name="Date Placeholder 2"/>
          <p:cNvSpPr>
            <a:spLocks noGrp="1"/>
          </p:cNvSpPr>
          <p:nvPr>
            <p:ph type="dt" sz="half" idx="10"/>
          </p:nvPr>
        </p:nvSpPr>
        <p:spPr/>
        <p:txBody>
          <a:bodyPr/>
          <a:lstStyle/>
          <a:p>
            <a:pPr>
              <a:defRPr/>
            </a:pPr>
            <a:r>
              <a:rPr lang="en-US" dirty="0">
                <a:solidFill>
                  <a:schemeClr val="bg1"/>
                </a:solidFill>
              </a:rPr>
              <a:t>© 2014, John Wiley &amp; Sons, Inc.</a:t>
            </a:r>
          </a:p>
        </p:txBody>
      </p:sp>
      <p:sp>
        <p:nvSpPr>
          <p:cNvPr id="4" name="Footer Placeholder 3"/>
          <p:cNvSpPr>
            <a:spLocks noGrp="1"/>
          </p:cNvSpPr>
          <p:nvPr>
            <p:ph type="ftr" sz="quarter" idx="11"/>
          </p:nvPr>
        </p:nvSpPr>
        <p:spPr/>
        <p:txBody>
          <a:bodyPr/>
          <a:lstStyle/>
          <a:p>
            <a:pPr>
              <a:defRPr/>
            </a:pPr>
            <a:r>
              <a:rPr lang="en-US" dirty="0">
                <a:solidFill>
                  <a:schemeClr val="bg1"/>
                </a:solidFill>
              </a:rPr>
              <a:t>Microsoft Official Academic Course, Microsoft Project 2013</a:t>
            </a:r>
          </a:p>
        </p:txBody>
      </p:sp>
      <p:sp>
        <p:nvSpPr>
          <p:cNvPr id="5" name="Slide Number Placeholder 4"/>
          <p:cNvSpPr>
            <a:spLocks noGrp="1"/>
          </p:cNvSpPr>
          <p:nvPr>
            <p:ph type="sldNum" sz="quarter" idx="12"/>
          </p:nvPr>
        </p:nvSpPr>
        <p:spPr/>
        <p:txBody>
          <a:bodyPr/>
          <a:lstStyle/>
          <a:p>
            <a:pPr>
              <a:defRPr/>
            </a:pPr>
            <a:fld id="{4453F413-A379-4AA4-A6AE-7C7FDF82C384}" type="slidenum">
              <a:rPr lang="en-US" smtClean="0">
                <a:solidFill>
                  <a:schemeClr val="bg1"/>
                </a:solidFill>
              </a:rPr>
              <a:pPr>
                <a:defRPr/>
              </a:pPr>
              <a:t>1</a:t>
            </a:fld>
            <a:endParaRPr lang="en-US" dirty="0">
              <a:solidFill>
                <a:schemeClr val="bg1"/>
              </a:solidFill>
            </a:endParaRPr>
          </a:p>
        </p:txBody>
      </p:sp>
      <p:sp>
        <p:nvSpPr>
          <p:cNvPr id="10" name="Title 1"/>
          <p:cNvSpPr txBox="1">
            <a:spLocks/>
          </p:cNvSpPr>
          <p:nvPr/>
        </p:nvSpPr>
        <p:spPr>
          <a:xfrm>
            <a:off x="152400" y="1828800"/>
            <a:ext cx="8534400" cy="898525"/>
          </a:xfrm>
          <a:prstGeom prst="rect">
            <a:avLst/>
          </a:prstGeom>
        </p:spPr>
        <p:txBody>
          <a:bodyPr vert="horz" lIns="45720" tIns="45720" rIns="45720" bIns="45720" rtlCol="0" anchor="ctr">
            <a:normAutofit/>
          </a:bodyPr>
          <a:lstStyle>
            <a:lvl1pPr algn="l" defTabSz="685800" rtl="0" eaLnBrk="1" latinLnBrk="0" hangingPunct="1">
              <a:lnSpc>
                <a:spcPct val="90000"/>
              </a:lnSpc>
              <a:spcBef>
                <a:spcPct val="0"/>
              </a:spcBef>
              <a:buNone/>
              <a:defRPr sz="3300" kern="1200">
                <a:solidFill>
                  <a:srgbClr val="0000CC"/>
                </a:solidFill>
                <a:latin typeface="+mj-lt"/>
                <a:ea typeface="+mj-ea"/>
                <a:cs typeface="+mj-cs"/>
              </a:defRPr>
            </a:lvl1pPr>
          </a:lstStyle>
          <a:p>
            <a:pPr algn="ctr" fontAlgn="auto">
              <a:spcAft>
                <a:spcPts val="0"/>
              </a:spcAft>
              <a:defRPr/>
            </a:pPr>
            <a:r>
              <a:rPr lang="en-US" sz="4800" b="1" dirty="0">
                <a:solidFill>
                  <a:srgbClr val="007C0A"/>
                </a:solidFill>
                <a:latin typeface="Segoe UI Semibold" panose="020B0702040204020203" pitchFamily="34" charset="0"/>
              </a:rPr>
              <a:t>Microsoft</a:t>
            </a:r>
            <a:r>
              <a:rPr lang="en-US" sz="4800" b="1" dirty="0">
                <a:solidFill>
                  <a:srgbClr val="DD5900"/>
                </a:solidFill>
                <a:latin typeface="+mn-lt"/>
              </a:rPr>
              <a:t> </a:t>
            </a:r>
            <a:r>
              <a:rPr lang="en-US" sz="4800" b="1" dirty="0">
                <a:solidFill>
                  <a:srgbClr val="009E49"/>
                </a:solidFill>
                <a:latin typeface="+mn-lt"/>
              </a:rPr>
              <a:t>Project 2013</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a:solidFill>
                  <a:srgbClr val="009E49"/>
                </a:solidFill>
                <a:latin typeface="Segoe"/>
                <a:ea typeface="ＭＳ ゴシック"/>
              </a:rPr>
              <a:t>Step by Step: Adjust Fiscal Year Settings within Microsoft Project</a:t>
            </a:r>
            <a:endParaRPr lang="en-US" b="0" i="0" u="none" strike="noStrike" baseline="0">
              <a:solidFill>
                <a:srgbClr val="009E49"/>
              </a:solidFill>
              <a:latin typeface="Times New Roman"/>
              <a:ea typeface="ＭＳ ゴシック"/>
            </a:endParaRPr>
          </a:p>
        </p:txBody>
      </p:sp>
      <p:sp>
        <p:nvSpPr>
          <p:cNvPr id="3" name="Text Placeholder 2"/>
          <p:cNvSpPr>
            <a:spLocks noGrp="1"/>
          </p:cNvSpPr>
          <p:nvPr>
            <p:ph type="body" idx="1"/>
          </p:nvPr>
        </p:nvSpPr>
        <p:spPr/>
        <p:txBody>
          <a:bodyPr/>
          <a:lstStyle/>
          <a:p>
            <a:pPr lvl="0" rtl="0"/>
            <a:r>
              <a:rPr lang="en-US" sz="2100" b="0" i="0" u="none" strike="noStrike" baseline="0" dirty="0">
                <a:latin typeface="Segoe"/>
                <a:ea typeface="ＭＳ ゴシック"/>
              </a:rPr>
              <a:t>There are many other options for controlling time in Microsoft Project through the Calendar options of the Project Options dialog box. </a:t>
            </a:r>
          </a:p>
          <a:p>
            <a:pPr lvl="0" rtl="0"/>
            <a:r>
              <a:rPr lang="en-US" sz="2100" b="0" i="0" u="none" strike="noStrike" baseline="0" dirty="0">
                <a:latin typeface="Segoe"/>
                <a:ea typeface="ＭＳ ゴシック"/>
              </a:rPr>
              <a:t>You use the Calendar options to define basic time values, such as how many hours a day or a week should equal, or how many days should equal one month. </a:t>
            </a:r>
          </a:p>
          <a:p>
            <a:pPr lvl="0" rtl="0"/>
            <a:r>
              <a:rPr lang="en-US" sz="2100" b="0" i="0" u="none" strike="noStrike" baseline="0" dirty="0">
                <a:latin typeface="Segoe"/>
                <a:ea typeface="ＭＳ ゴシック"/>
              </a:rPr>
              <a:t>You can also control other time settings, such as which day is the first day of the week (this varies from country to country).</a:t>
            </a:r>
          </a:p>
          <a:p>
            <a:pPr lvl="0" rtl="0"/>
            <a:r>
              <a:rPr lang="en-US" sz="2100" b="0" i="0" u="none" strike="noStrike" baseline="0" dirty="0">
                <a:solidFill>
                  <a:srgbClr val="FF0000"/>
                </a:solidFill>
                <a:latin typeface="Segoe"/>
                <a:ea typeface="ＭＳ ゴシック"/>
              </a:rPr>
              <a:t>The Calendar options can be confusing, however, because it has nothing to do with Microsoft Project’s base, project, resource, or task calendars. </a:t>
            </a:r>
            <a:r>
              <a:rPr lang="en-US" sz="2100" b="0" i="0" u="none" strike="noStrike" baseline="0" dirty="0">
                <a:latin typeface="Segoe"/>
                <a:ea typeface="ＭＳ ゴシック"/>
              </a:rPr>
              <a:t>(You control these calendars through the Change Working time dialog box on the Project tab.) </a:t>
            </a:r>
            <a:endParaRPr lang="en-US" sz="2100" b="0" i="0" u="none" strike="noStrike" baseline="0" dirty="0">
              <a:latin typeface="Times New Roman"/>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a:t>Microsoft Official Academic Course, Microsoft Project 2013</a:t>
            </a:r>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10</a:t>
            </a:fld>
            <a:endParaRPr lang="en-US" dirty="0"/>
          </a:p>
        </p:txBody>
      </p:sp>
    </p:spTree>
    <p:extLst>
      <p:ext uri="{BB962C8B-B14F-4D97-AF65-F5344CB8AC3E}">
        <p14:creationId xmlns:p14="http://schemas.microsoft.com/office/powerpoint/2010/main" val="22827486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a:solidFill>
                  <a:srgbClr val="009E49"/>
                </a:solidFill>
                <a:latin typeface="Segoe"/>
                <a:ea typeface="ＭＳ ゴシック"/>
              </a:rPr>
              <a:t>Step by Step: Adjust Fiscal Year Settings within Microsoft Project</a:t>
            </a:r>
            <a:endParaRPr lang="en-US" b="0" i="0" u="none" strike="noStrike" baseline="0">
              <a:solidFill>
                <a:srgbClr val="009E49"/>
              </a:solidFill>
              <a:latin typeface="Times New Roman"/>
              <a:ea typeface="ＭＳ ゴシック"/>
            </a:endParaRPr>
          </a:p>
        </p:txBody>
      </p:sp>
      <p:sp>
        <p:nvSpPr>
          <p:cNvPr id="3" name="Text Placeholder 2"/>
          <p:cNvSpPr>
            <a:spLocks noGrp="1"/>
          </p:cNvSpPr>
          <p:nvPr>
            <p:ph type="body" idx="1"/>
          </p:nvPr>
        </p:nvSpPr>
        <p:spPr/>
        <p:txBody>
          <a:bodyPr/>
          <a:lstStyle/>
          <a:p>
            <a:pPr lvl="0" rtl="0"/>
            <a:r>
              <a:rPr lang="en-US" b="0" i="0" u="none" strike="noStrike" baseline="0" dirty="0">
                <a:latin typeface="Segoe"/>
                <a:ea typeface="ＭＳ ゴシック"/>
              </a:rPr>
              <a:t>The Calendar settings </a:t>
            </a:r>
            <a:r>
              <a:rPr lang="en-US" b="0" i="0" u="none" strike="noStrike" baseline="0" dirty="0">
                <a:solidFill>
                  <a:srgbClr val="FF0000"/>
                </a:solidFill>
                <a:latin typeface="Segoe"/>
                <a:ea typeface="ＭＳ ゴシック"/>
              </a:rPr>
              <a:t>affect only the time conversions for task durations</a:t>
            </a:r>
            <a:r>
              <a:rPr lang="en-US" b="0" i="0" u="none" strike="noStrike" baseline="0" dirty="0">
                <a:latin typeface="Segoe"/>
                <a:ea typeface="ＭＳ ゴシック"/>
              </a:rPr>
              <a:t> that you enter into Microsoft Project, such as how many hours equal one day–not when work can be scheduled. </a:t>
            </a:r>
          </a:p>
          <a:p>
            <a:pPr lvl="0" rtl="0"/>
            <a:r>
              <a:rPr lang="en-US" b="0" i="0" u="none" strike="noStrike" baseline="0" dirty="0">
                <a:latin typeface="Segoe"/>
                <a:ea typeface="ＭＳ ゴシック"/>
              </a:rPr>
              <a:t>For example, if your project is planned for 10 hours a day, 5 days per week, set the hours per day to 10 and the hours per week to 50.</a:t>
            </a:r>
          </a:p>
          <a:p>
            <a:pPr lvl="0" rtl="0"/>
            <a:r>
              <a:rPr lang="en-US" b="0" i="0" u="none" strike="noStrike" baseline="0" dirty="0">
                <a:latin typeface="Segoe"/>
                <a:ea typeface="ＭＳ ゴシック"/>
              </a:rPr>
              <a:t>The Default Start Time and Default End Time settings on the Calendar tab can also be confusing. </a:t>
            </a:r>
          </a:p>
          <a:p>
            <a:pPr lvl="0" rtl="0"/>
            <a:r>
              <a:rPr lang="en-US" b="0" i="0" u="none" strike="noStrike" baseline="0" dirty="0">
                <a:latin typeface="Segoe"/>
                <a:ea typeface="ＭＳ ゴシック"/>
              </a:rPr>
              <a:t>These settings are not related to working time values for calendars. Rather, the Default Start Time and Default End Time settings have a very specific purpose. </a:t>
            </a:r>
            <a:endParaRPr lang="en-US" b="0" i="0" u="none" strike="noStrike" baseline="0" dirty="0">
              <a:latin typeface="Times New Roman"/>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a:t>Microsoft Official Academic Course, Microsoft Project 2013</a:t>
            </a:r>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11</a:t>
            </a:fld>
            <a:endParaRPr lang="en-US" dirty="0"/>
          </a:p>
        </p:txBody>
      </p:sp>
      <p:sp>
        <p:nvSpPr>
          <p:cNvPr id="7" name="Arrow: Right 6">
            <a:extLst>
              <a:ext uri="{FF2B5EF4-FFF2-40B4-BE49-F238E27FC236}">
                <a16:creationId xmlns:a16="http://schemas.microsoft.com/office/drawing/2014/main" id="{4805F4B5-6A2D-4189-A656-20F22E0FE17E}"/>
              </a:ext>
            </a:extLst>
          </p:cNvPr>
          <p:cNvSpPr/>
          <p:nvPr/>
        </p:nvSpPr>
        <p:spPr bwMode="auto">
          <a:xfrm>
            <a:off x="5686425" y="5181600"/>
            <a:ext cx="2971800" cy="228600"/>
          </a:xfrm>
          <a:prstGeom prst="rightArrow">
            <a:avLst/>
          </a:prstGeom>
          <a:gradFill flip="none" rotWithShape="1">
            <a:gsLst>
              <a:gs pos="34000">
                <a:srgbClr val="F8FBFC"/>
              </a:gs>
              <a:gs pos="43000">
                <a:srgbClr val="EEF7F8"/>
              </a:gs>
              <a:gs pos="0">
                <a:srgbClr val="FFC000"/>
              </a:gs>
              <a:gs pos="60000">
                <a:schemeClr val="accent1">
                  <a:lumMod val="45000"/>
                  <a:lumOff val="55000"/>
                </a:schemeClr>
              </a:gs>
              <a:gs pos="81000">
                <a:srgbClr val="FFFF00"/>
              </a:gs>
              <a:gs pos="100000">
                <a:schemeClr val="accent1">
                  <a:lumMod val="30000"/>
                  <a:lumOff val="70000"/>
                </a:schemeClr>
              </a:gs>
            </a:gsLst>
            <a:lin ang="0" scaled="1"/>
            <a:tileRect/>
          </a:gra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3228010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a:solidFill>
                  <a:srgbClr val="009E49"/>
                </a:solidFill>
                <a:latin typeface="Segoe"/>
                <a:ea typeface="ＭＳ ゴシック"/>
              </a:rPr>
              <a:t>Step by Step: Adjust Fiscal Year Settings within Microsoft Project</a:t>
            </a:r>
            <a:endParaRPr lang="en-US" b="0" i="0" u="none" strike="noStrike" baseline="0">
              <a:solidFill>
                <a:srgbClr val="009E49"/>
              </a:solidFill>
              <a:latin typeface="Times New Roman"/>
              <a:ea typeface="ＭＳ ゴシック"/>
            </a:endParaRPr>
          </a:p>
        </p:txBody>
      </p:sp>
      <p:sp>
        <p:nvSpPr>
          <p:cNvPr id="3" name="Text Placeholder 2"/>
          <p:cNvSpPr>
            <a:spLocks noGrp="1"/>
          </p:cNvSpPr>
          <p:nvPr>
            <p:ph type="body" idx="1"/>
          </p:nvPr>
        </p:nvSpPr>
        <p:spPr/>
        <p:txBody>
          <a:bodyPr/>
          <a:lstStyle/>
          <a:p>
            <a:pPr lvl="0" rtl="0"/>
            <a:r>
              <a:rPr lang="en-US" b="0" i="0" u="none" strike="noStrike" baseline="0" dirty="0">
                <a:solidFill>
                  <a:srgbClr val="0000FF"/>
                </a:solidFill>
                <a:latin typeface="Segoe"/>
                <a:ea typeface="ＭＳ ゴシック"/>
              </a:rPr>
              <a:t>These settings supply the </a:t>
            </a:r>
            <a:r>
              <a:rPr lang="en-US" b="0" i="0" u="none" strike="noStrike" baseline="0" dirty="0">
                <a:solidFill>
                  <a:srgbClr val="FF0000"/>
                </a:solidFill>
                <a:latin typeface="Segoe"/>
                <a:ea typeface="ＭＳ ゴシック"/>
              </a:rPr>
              <a:t>default</a:t>
            </a:r>
            <a:r>
              <a:rPr lang="en-US" b="0" i="0" u="none" strike="noStrike" baseline="0" dirty="0">
                <a:solidFill>
                  <a:srgbClr val="0000FF"/>
                </a:solidFill>
                <a:latin typeface="Segoe"/>
                <a:ea typeface="ＭＳ ゴシック"/>
              </a:rPr>
              <a:t> start and end time for task constraints or for </a:t>
            </a:r>
            <a:r>
              <a:rPr lang="en-US" b="0" i="0" u="none" strike="noStrike" baseline="0" dirty="0">
                <a:solidFill>
                  <a:srgbClr val="FF0000"/>
                </a:solidFill>
                <a:latin typeface="Segoe"/>
                <a:ea typeface="ＭＳ ゴシック"/>
              </a:rPr>
              <a:t>actual</a:t>
            </a:r>
            <a:r>
              <a:rPr lang="en-US" b="0" i="0" u="none" strike="noStrike" baseline="0" dirty="0">
                <a:solidFill>
                  <a:srgbClr val="0000FF"/>
                </a:solidFill>
                <a:latin typeface="Segoe"/>
                <a:ea typeface="ＭＳ ゴシック"/>
              </a:rPr>
              <a:t> start and finish dates in which you enter a date but do not include a time. </a:t>
            </a:r>
          </a:p>
          <a:p>
            <a:pPr lvl="0" rtl="0"/>
            <a:r>
              <a:rPr lang="en-US" b="0" i="0" u="none" strike="noStrike" baseline="0" dirty="0">
                <a:solidFill>
                  <a:srgbClr val="0000FF"/>
                </a:solidFill>
                <a:latin typeface="Segoe"/>
                <a:ea typeface="ＭＳ ゴシック"/>
              </a:rPr>
              <a:t>For example, if you enter a </a:t>
            </a:r>
            <a:r>
              <a:rPr lang="en-US" b="0" i="0" u="none" strike="noStrike" baseline="0" dirty="0">
                <a:solidFill>
                  <a:srgbClr val="FF0000"/>
                </a:solidFill>
                <a:latin typeface="Segoe"/>
                <a:ea typeface="ＭＳ ゴシック"/>
              </a:rPr>
              <a:t>Must Start On </a:t>
            </a:r>
            <a:r>
              <a:rPr lang="en-US" b="0" i="0" u="none" strike="noStrike" baseline="0" dirty="0">
                <a:solidFill>
                  <a:srgbClr val="0000FF"/>
                </a:solidFill>
                <a:latin typeface="Segoe"/>
                <a:ea typeface="ＭＳ ゴシック"/>
              </a:rPr>
              <a:t>constraint value of January 14, 2016, for a task but do not specify a start time, Microsoft Project will use the Default Start Time value that is set on the Calendar tab.</a:t>
            </a:r>
            <a:endParaRPr lang="en-US" b="0" i="0" u="none" strike="noStrike" baseline="0" dirty="0">
              <a:solidFill>
                <a:srgbClr val="0000FF"/>
              </a:solidFill>
              <a:latin typeface="Times New Roman"/>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a:t>Microsoft Official Academic Course, Microsoft Project 2013</a:t>
            </a:r>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12</a:t>
            </a:fld>
            <a:endParaRPr lang="en-US" dirty="0"/>
          </a:p>
        </p:txBody>
      </p:sp>
    </p:spTree>
    <p:extLst>
      <p:ext uri="{BB962C8B-B14F-4D97-AF65-F5344CB8AC3E}">
        <p14:creationId xmlns:p14="http://schemas.microsoft.com/office/powerpoint/2010/main" val="26993292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a:solidFill>
                  <a:srgbClr val="009E49"/>
                </a:solidFill>
                <a:latin typeface="Segoe"/>
                <a:ea typeface="ＭＳ ゴシック"/>
              </a:rPr>
              <a:t>Viewing the Project’s Critical Path</a:t>
            </a:r>
            <a:endParaRPr lang="en-US" b="0" i="0" u="none" strike="noStrike" baseline="0">
              <a:solidFill>
                <a:srgbClr val="009E49"/>
              </a:solidFill>
              <a:latin typeface="Times New Roman"/>
              <a:ea typeface="ＭＳ ゴシック"/>
            </a:endParaRPr>
          </a:p>
        </p:txBody>
      </p:sp>
      <p:sp>
        <p:nvSpPr>
          <p:cNvPr id="3" name="Text Placeholder 2"/>
          <p:cNvSpPr>
            <a:spLocks noGrp="1"/>
          </p:cNvSpPr>
          <p:nvPr>
            <p:ph type="body" idx="1"/>
          </p:nvPr>
        </p:nvSpPr>
        <p:spPr/>
        <p:txBody>
          <a:bodyPr/>
          <a:lstStyle/>
          <a:p>
            <a:pPr lvl="0" rtl="0"/>
            <a:r>
              <a:rPr lang="en-US" b="0" i="0" u="none" strike="noStrike" baseline="0" dirty="0">
                <a:latin typeface="Segoe"/>
                <a:ea typeface="ＭＳ ゴシック"/>
              </a:rPr>
              <a:t>One of the most important parts of the project schedule is the project’s critical path. </a:t>
            </a:r>
          </a:p>
          <a:p>
            <a:pPr lvl="0" rtl="0"/>
            <a:r>
              <a:rPr lang="en-US" b="0" i="0" u="none" strike="noStrike" baseline="0" dirty="0">
                <a:solidFill>
                  <a:srgbClr val="FF0000"/>
                </a:solidFill>
                <a:latin typeface="Segoe"/>
                <a:ea typeface="ＭＳ ゴシック"/>
              </a:rPr>
              <a:t>The critical path is the series of tasks that affect the project’s end date.</a:t>
            </a:r>
            <a:endParaRPr lang="en-US" b="0" i="0" u="none" strike="noStrike" baseline="0" dirty="0">
              <a:solidFill>
                <a:srgbClr val="FF0000"/>
              </a:solidFill>
              <a:latin typeface="Times New Roman"/>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a:t>Microsoft Official Academic Course, Microsoft Project 2013</a:t>
            </a:r>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13</a:t>
            </a:fld>
            <a:endParaRPr lang="en-US" dirty="0"/>
          </a:p>
        </p:txBody>
      </p:sp>
    </p:spTree>
    <p:extLst>
      <p:ext uri="{BB962C8B-B14F-4D97-AF65-F5344CB8AC3E}">
        <p14:creationId xmlns:p14="http://schemas.microsoft.com/office/powerpoint/2010/main" val="38371099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a:solidFill>
                  <a:srgbClr val="009E49"/>
                </a:solidFill>
                <a:latin typeface="Segoe"/>
                <a:ea typeface="ＭＳ ゴシック"/>
              </a:rPr>
              <a:t>Step by Step: View the Project’s Critical Path</a:t>
            </a:r>
            <a:endParaRPr lang="en-US" b="0" i="0" u="none" strike="noStrike" baseline="0">
              <a:solidFill>
                <a:srgbClr val="009E49"/>
              </a:solidFill>
              <a:latin typeface="Times New Roman"/>
              <a:ea typeface="ＭＳ ゴシック"/>
            </a:endParaRPr>
          </a:p>
        </p:txBody>
      </p:sp>
      <p:sp>
        <p:nvSpPr>
          <p:cNvPr id="3" name="Text Placeholder 2"/>
          <p:cNvSpPr>
            <a:spLocks noGrp="1"/>
          </p:cNvSpPr>
          <p:nvPr>
            <p:ph type="body" idx="1"/>
          </p:nvPr>
        </p:nvSpPr>
        <p:spPr/>
        <p:txBody>
          <a:bodyPr/>
          <a:lstStyle/>
          <a:p>
            <a:pPr lvl="0" rtl="0"/>
            <a:r>
              <a:rPr lang="en-US" b="1" i="0" u="none" strike="noStrike" baseline="0" dirty="0">
                <a:latin typeface="Segoe"/>
                <a:ea typeface="ＭＳ ゴシック"/>
              </a:rPr>
              <a:t>USE </a:t>
            </a:r>
            <a:r>
              <a:rPr lang="en-US" b="0" i="0" u="none" strike="noStrike" baseline="0" dirty="0">
                <a:latin typeface="Segoe"/>
                <a:ea typeface="ＭＳ ゴシック"/>
              </a:rPr>
              <a:t>the project schedule you created in the previous exercise.</a:t>
            </a:r>
          </a:p>
          <a:p>
            <a:pPr lvl="1" rtl="0"/>
            <a:r>
              <a:rPr lang="en-US" b="0" i="0" u="none" strike="noStrike" baseline="0" dirty="0">
                <a:latin typeface="Segoe"/>
                <a:ea typeface="ＭＳ ゴシック"/>
              </a:rPr>
              <a:t>1.	On the ribbon, click the </a:t>
            </a:r>
            <a:r>
              <a:rPr lang="en-US" b="1" i="0" u="none" strike="noStrike" baseline="0" dirty="0">
                <a:solidFill>
                  <a:srgbClr val="FF0000"/>
                </a:solidFill>
                <a:latin typeface="Segoe"/>
                <a:ea typeface="ＭＳ ゴシック"/>
              </a:rPr>
              <a:t>View</a:t>
            </a:r>
            <a:r>
              <a:rPr lang="en-US" b="1" i="0" u="none" strike="noStrike" baseline="0" dirty="0">
                <a:latin typeface="Segoe"/>
                <a:ea typeface="ＭＳ ゴシック"/>
              </a:rPr>
              <a:t> </a:t>
            </a:r>
            <a:r>
              <a:rPr lang="en-US" b="0" i="0" u="none" strike="noStrike" baseline="0" dirty="0">
                <a:latin typeface="Segoe"/>
                <a:ea typeface="ＭＳ ゴシック"/>
              </a:rPr>
              <a:t>tab, then click the </a:t>
            </a:r>
            <a:r>
              <a:rPr lang="en-US" b="1" i="0" u="none" strike="noStrike" baseline="0" dirty="0">
                <a:solidFill>
                  <a:srgbClr val="FF0000"/>
                </a:solidFill>
                <a:latin typeface="Segoe"/>
                <a:ea typeface="ＭＳ ゴシック"/>
              </a:rPr>
              <a:t>Other</a:t>
            </a:r>
            <a:r>
              <a:rPr lang="en-US" b="1" i="0" u="none" strike="noStrike" baseline="0" dirty="0">
                <a:latin typeface="Segoe"/>
                <a:ea typeface="ＭＳ ゴシック"/>
              </a:rPr>
              <a:t> </a:t>
            </a:r>
            <a:r>
              <a:rPr lang="en-US" b="1" i="0" u="none" strike="noStrike" baseline="0" dirty="0">
                <a:solidFill>
                  <a:srgbClr val="FF0000"/>
                </a:solidFill>
                <a:latin typeface="Segoe"/>
                <a:ea typeface="ＭＳ ゴシック"/>
              </a:rPr>
              <a:t>Views</a:t>
            </a:r>
            <a:r>
              <a:rPr lang="en-US" b="1" i="0" u="none" strike="noStrike" baseline="0" dirty="0">
                <a:latin typeface="Segoe"/>
                <a:ea typeface="ＭＳ ゴシック"/>
              </a:rPr>
              <a:t> </a:t>
            </a:r>
            <a:r>
              <a:rPr lang="en-US" b="0" i="0" u="none" strike="noStrike" baseline="0" dirty="0">
                <a:latin typeface="Segoe"/>
                <a:ea typeface="ＭＳ ゴシック"/>
              </a:rPr>
              <a:t>button in the Task views group. From the list, select </a:t>
            </a:r>
            <a:r>
              <a:rPr lang="en-US" b="1" i="0" u="none" strike="noStrike" baseline="0" dirty="0">
                <a:solidFill>
                  <a:srgbClr val="FF0000"/>
                </a:solidFill>
                <a:latin typeface="Segoe"/>
                <a:ea typeface="ＭＳ ゴシック"/>
              </a:rPr>
              <a:t>More</a:t>
            </a:r>
            <a:r>
              <a:rPr lang="en-US" b="1" i="0" u="none" strike="noStrike" baseline="0" dirty="0">
                <a:latin typeface="Segoe"/>
                <a:ea typeface="ＭＳ ゴシック"/>
              </a:rPr>
              <a:t> </a:t>
            </a:r>
            <a:r>
              <a:rPr lang="en-US" b="1" i="0" u="none" strike="noStrike" baseline="0" dirty="0">
                <a:solidFill>
                  <a:srgbClr val="FF0000"/>
                </a:solidFill>
                <a:latin typeface="Segoe"/>
                <a:ea typeface="ＭＳ ゴシック"/>
              </a:rPr>
              <a:t>Views</a:t>
            </a:r>
            <a:r>
              <a:rPr lang="en-US" b="0" i="0" u="none" strike="noStrike" baseline="0" dirty="0">
                <a:latin typeface="Segoe"/>
                <a:ea typeface="ＭＳ ゴシック"/>
              </a:rPr>
              <a:t>. The More Views dialog box appears.</a:t>
            </a:r>
          </a:p>
          <a:p>
            <a:pPr lvl="1" rtl="0"/>
            <a:r>
              <a:rPr lang="en-US" b="0" i="0" u="none" strike="noStrike" baseline="0" dirty="0">
                <a:latin typeface="Segoe"/>
                <a:ea typeface="ＭＳ ゴシック"/>
              </a:rPr>
              <a:t>2.	In the More Views dialog box, select </a:t>
            </a:r>
            <a:r>
              <a:rPr lang="en-US" b="1" i="0" u="none" strike="noStrike" baseline="0" dirty="0">
                <a:solidFill>
                  <a:srgbClr val="FF0000"/>
                </a:solidFill>
                <a:latin typeface="Segoe"/>
                <a:ea typeface="ＭＳ ゴシック"/>
              </a:rPr>
              <a:t>Detail</a:t>
            </a:r>
            <a:r>
              <a:rPr lang="en-US" b="1" i="0" u="none" strike="noStrike" baseline="0" dirty="0">
                <a:latin typeface="Segoe"/>
                <a:ea typeface="ＭＳ ゴシック"/>
              </a:rPr>
              <a:t> </a:t>
            </a:r>
            <a:r>
              <a:rPr lang="en-US" b="1" i="0" u="none" strike="noStrike" baseline="0" dirty="0">
                <a:solidFill>
                  <a:srgbClr val="FF0000"/>
                </a:solidFill>
                <a:latin typeface="Segoe"/>
                <a:ea typeface="ＭＳ ゴシック"/>
              </a:rPr>
              <a:t>Gantt</a:t>
            </a:r>
            <a:r>
              <a:rPr lang="en-US" b="0" i="0" u="none" strike="noStrike" baseline="0" dirty="0">
                <a:latin typeface="Segoe"/>
                <a:ea typeface="ＭＳ ゴシック"/>
              </a:rPr>
              <a:t>, and then click </a:t>
            </a:r>
            <a:r>
              <a:rPr lang="en-US" b="1" i="0" u="none" strike="noStrike" baseline="0" dirty="0">
                <a:solidFill>
                  <a:srgbClr val="FF0000"/>
                </a:solidFill>
                <a:latin typeface="Segoe"/>
                <a:ea typeface="ＭＳ ゴシック"/>
              </a:rPr>
              <a:t>Apply</a:t>
            </a:r>
            <a:r>
              <a:rPr lang="en-US" b="0" i="0" u="none" strike="noStrike" baseline="0" dirty="0">
                <a:latin typeface="Times New Roman"/>
                <a:ea typeface="ＭＳ ゴシック"/>
              </a:rPr>
              <a:t>.</a:t>
            </a:r>
          </a:p>
          <a:p>
            <a:pPr lvl="1" rtl="0"/>
            <a:r>
              <a:rPr lang="en-US" b="0" i="0" u="none" strike="noStrike" baseline="0" dirty="0">
                <a:latin typeface="Segoe"/>
                <a:ea typeface="ＭＳ ゴシック"/>
              </a:rPr>
              <a:t>3.	On the ribbon, click the </a:t>
            </a:r>
            <a:r>
              <a:rPr lang="en-US" b="1" i="0" u="none" strike="noStrike" baseline="0" dirty="0">
                <a:solidFill>
                  <a:srgbClr val="FF0000"/>
                </a:solidFill>
                <a:latin typeface="Segoe"/>
                <a:ea typeface="ＭＳ ゴシック"/>
              </a:rPr>
              <a:t>Tables</a:t>
            </a:r>
            <a:r>
              <a:rPr lang="en-US" b="1" i="0" u="none" strike="noStrike" baseline="0" dirty="0">
                <a:latin typeface="Segoe"/>
                <a:ea typeface="ＭＳ ゴシック"/>
              </a:rPr>
              <a:t> </a:t>
            </a:r>
            <a:r>
              <a:rPr lang="en-US" b="0" i="0" u="none" strike="noStrike" baseline="0" dirty="0">
                <a:latin typeface="Segoe"/>
                <a:ea typeface="ＭＳ ゴシック"/>
              </a:rPr>
              <a:t>button, then select </a:t>
            </a:r>
            <a:r>
              <a:rPr lang="en-US" b="1" i="0" u="none" strike="noStrike" baseline="0" dirty="0">
                <a:solidFill>
                  <a:srgbClr val="FF0000"/>
                </a:solidFill>
                <a:latin typeface="Segoe"/>
                <a:ea typeface="ＭＳ ゴシック"/>
              </a:rPr>
              <a:t>Entry</a:t>
            </a:r>
            <a:r>
              <a:rPr lang="en-US" b="0" i="0" u="none" strike="noStrike" baseline="0" dirty="0">
                <a:latin typeface="Times New Roman"/>
                <a:ea typeface="ＭＳ ゴシック"/>
              </a:rPr>
              <a:t>.</a:t>
            </a:r>
          </a:p>
          <a:p>
            <a:pPr lvl="1" rtl="0"/>
            <a:r>
              <a:rPr lang="en-US" b="0" i="0" u="none" strike="noStrike" baseline="0" dirty="0">
                <a:latin typeface="Segoe"/>
                <a:ea typeface="ＭＳ ゴシック"/>
              </a:rPr>
              <a:t>4.	Move the divider bar back to cover the Duration column.</a:t>
            </a:r>
          </a:p>
          <a:p>
            <a:pPr lvl="1"/>
            <a:r>
              <a:rPr lang="en-US" dirty="0">
                <a:latin typeface="Segoe"/>
                <a:ea typeface="ＭＳ ゴシック"/>
              </a:rPr>
              <a:t>5.	[Press the </a:t>
            </a:r>
            <a:r>
              <a:rPr lang="en-US" b="1" dirty="0">
                <a:solidFill>
                  <a:srgbClr val="FF0000"/>
                </a:solidFill>
                <a:latin typeface="Segoe"/>
                <a:ea typeface="ＭＳ ゴシック"/>
              </a:rPr>
              <a:t>F5</a:t>
            </a:r>
            <a:r>
              <a:rPr lang="en-US" b="1" dirty="0">
                <a:latin typeface="Segoe"/>
                <a:ea typeface="ＭＳ ゴシック"/>
              </a:rPr>
              <a:t> </a:t>
            </a:r>
            <a:r>
              <a:rPr lang="en-US" dirty="0">
                <a:latin typeface="Segoe"/>
                <a:ea typeface="ＭＳ ゴシック"/>
              </a:rPr>
              <a:t>key.] In the ID box, type </a:t>
            </a:r>
            <a:r>
              <a:rPr lang="en-US" b="1" dirty="0">
                <a:solidFill>
                  <a:srgbClr val="FF0000"/>
                </a:solidFill>
                <a:latin typeface="Segoe"/>
                <a:ea typeface="ＭＳ ゴシック"/>
              </a:rPr>
              <a:t>54</a:t>
            </a:r>
            <a:r>
              <a:rPr lang="en-US" dirty="0">
                <a:latin typeface="Segoe"/>
                <a:ea typeface="ＭＳ ゴシック"/>
              </a:rPr>
              <a:t>, and then click </a:t>
            </a:r>
            <a:r>
              <a:rPr lang="en-US" b="1" dirty="0">
                <a:solidFill>
                  <a:srgbClr val="FF0000"/>
                </a:solidFill>
                <a:latin typeface="Segoe"/>
                <a:ea typeface="ＭＳ ゴシック"/>
              </a:rPr>
              <a:t>OK</a:t>
            </a:r>
            <a:r>
              <a:rPr lang="en-US" dirty="0">
                <a:latin typeface="Segoe"/>
                <a:ea typeface="ＭＳ ゴシック"/>
              </a:rPr>
              <a:t>. Microsoft Project displays the </a:t>
            </a:r>
            <a:r>
              <a:rPr lang="en-US" b="1" dirty="0">
                <a:latin typeface="Segoe"/>
                <a:ea typeface="ＭＳ ゴシック"/>
              </a:rPr>
              <a:t>Scene 4 summary task </a:t>
            </a:r>
            <a:r>
              <a:rPr lang="en-US" dirty="0">
                <a:latin typeface="Segoe"/>
                <a:ea typeface="ＭＳ ゴシック"/>
              </a:rPr>
              <a:t>at the top of your screen; this is a convenient location to view both noncritical and critical tasks.</a:t>
            </a:r>
          </a:p>
          <a:p>
            <a:pPr lvl="1" rtl="0"/>
            <a:endParaRPr lang="en-US" b="0" i="0" u="none" strike="noStrike" baseline="0" dirty="0">
              <a:latin typeface="Times New Roman"/>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a:t>Microsoft Official Academic Course, Microsoft Project 2013</a:t>
            </a:r>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14</a:t>
            </a:fld>
            <a:endParaRPr lang="en-US" dirty="0"/>
          </a:p>
        </p:txBody>
      </p:sp>
    </p:spTree>
    <p:extLst>
      <p:ext uri="{BB962C8B-B14F-4D97-AF65-F5344CB8AC3E}">
        <p14:creationId xmlns:p14="http://schemas.microsoft.com/office/powerpoint/2010/main" val="33669037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dirty="0">
                <a:solidFill>
                  <a:srgbClr val="009E49"/>
                </a:solidFill>
                <a:latin typeface="Segoe"/>
                <a:ea typeface="ＭＳ ゴシック"/>
              </a:rPr>
              <a:t>Step by Step: View the Project’s Critical Path</a:t>
            </a:r>
            <a:endParaRPr lang="en-US" b="0" i="0" u="none" strike="noStrike" baseline="0" dirty="0">
              <a:solidFill>
                <a:srgbClr val="009E49"/>
              </a:solidFill>
              <a:latin typeface="Times New Roman"/>
              <a:ea typeface="ＭＳ ゴシック"/>
            </a:endParaRPr>
          </a:p>
        </p:txBody>
      </p:sp>
      <p:sp>
        <p:nvSpPr>
          <p:cNvPr id="3" name="Text Placeholder 2"/>
          <p:cNvSpPr>
            <a:spLocks noGrp="1"/>
          </p:cNvSpPr>
          <p:nvPr>
            <p:ph type="body" idx="1"/>
          </p:nvPr>
        </p:nvSpPr>
        <p:spPr/>
        <p:txBody>
          <a:bodyPr/>
          <a:lstStyle/>
          <a:p>
            <a:pPr lvl="1" rtl="0"/>
            <a:r>
              <a:rPr lang="en-US" sz="2000" b="0" i="0" u="none" strike="noStrike" baseline="0" dirty="0">
                <a:latin typeface="Segoe"/>
                <a:ea typeface="ＭＳ ゴシック"/>
              </a:rPr>
              <a:t>6.	On the ribbon, click the </a:t>
            </a:r>
            <a:r>
              <a:rPr lang="en-US" sz="2000" b="1" i="0" u="none" strike="noStrike" baseline="0" dirty="0">
                <a:solidFill>
                  <a:srgbClr val="FF0000"/>
                </a:solidFill>
                <a:latin typeface="Segoe"/>
                <a:ea typeface="ＭＳ ゴシック"/>
              </a:rPr>
              <a:t>Format</a:t>
            </a:r>
            <a:r>
              <a:rPr lang="en-US" sz="2000" b="1" i="0" u="none" strike="noStrike" baseline="0" dirty="0">
                <a:latin typeface="Segoe"/>
                <a:ea typeface="ＭＳ ゴシック"/>
              </a:rPr>
              <a:t> </a:t>
            </a:r>
            <a:r>
              <a:rPr lang="en-US" sz="2000" b="0" i="0" u="none" strike="noStrike" baseline="0" dirty="0">
                <a:latin typeface="Segoe"/>
                <a:ea typeface="ＭＳ ゴシック"/>
              </a:rPr>
              <a:t>tab. Click the </a:t>
            </a:r>
            <a:r>
              <a:rPr lang="en-US" sz="2000" b="1" i="0" u="none" strike="noStrike" baseline="0" dirty="0">
                <a:solidFill>
                  <a:srgbClr val="FF0000"/>
                </a:solidFill>
                <a:latin typeface="Segoe"/>
                <a:ea typeface="ＭＳ ゴシック"/>
              </a:rPr>
              <a:t>Slippage </a:t>
            </a:r>
            <a:r>
              <a:rPr lang="en-US" sz="2000" b="0" i="0" u="none" strike="noStrike" baseline="0" dirty="0">
                <a:solidFill>
                  <a:srgbClr val="FF0000"/>
                </a:solidFill>
                <a:latin typeface="Segoe"/>
                <a:ea typeface="ＭＳ ゴシック"/>
              </a:rPr>
              <a:t>button. Select any baseline that does not have a date. Microsoft Project removes the slippage lines from in front of the tasks</a:t>
            </a:r>
            <a:r>
              <a:rPr lang="en-US" sz="2000" b="0" i="0" u="none" strike="noStrike" baseline="0" dirty="0">
                <a:latin typeface="Segoe"/>
                <a:ea typeface="ＭＳ ゴシック"/>
              </a:rPr>
              <a:t>. Your screen should look similar to the</a:t>
            </a:r>
            <a:r>
              <a:rPr lang="en-US" sz="2000" b="0" i="0" u="none" strike="noStrike" dirty="0">
                <a:latin typeface="Segoe"/>
                <a:ea typeface="ＭＳ ゴシック"/>
              </a:rPr>
              <a:t> f</a:t>
            </a:r>
            <a:r>
              <a:rPr lang="en-US" sz="2000" b="0" i="0" u="none" strike="noStrike" baseline="0" dirty="0">
                <a:latin typeface="Segoe"/>
                <a:ea typeface="ＭＳ ゴシック"/>
              </a:rPr>
              <a:t>igure below.</a:t>
            </a:r>
            <a:endParaRPr lang="en-US" sz="2000" b="0" i="0" u="none" strike="noStrike" baseline="0" dirty="0">
              <a:latin typeface="Times New Roman"/>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a:t>Microsoft Official Academic Course, Microsoft Project 2013</a:t>
            </a:r>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15</a:t>
            </a:fld>
            <a:endParaRPr lang="en-US" dirty="0"/>
          </a:p>
        </p:txBody>
      </p:sp>
      <p:pic>
        <p:nvPicPr>
          <p:cNvPr id="7" name="Picture 6" descr="1303.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60500" y="2923540"/>
            <a:ext cx="6223000" cy="3324860"/>
          </a:xfrm>
          <a:prstGeom prst="rect">
            <a:avLst/>
          </a:prstGeom>
        </p:spPr>
      </p:pic>
      <p:sp>
        <p:nvSpPr>
          <p:cNvPr id="8" name="Rounded Rectangle 7"/>
          <p:cNvSpPr/>
          <p:nvPr/>
        </p:nvSpPr>
        <p:spPr bwMode="auto">
          <a:xfrm>
            <a:off x="3302000" y="2787620"/>
            <a:ext cx="4419600" cy="412780"/>
          </a:xfrm>
          <a:prstGeom prst="roundRect">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714023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a:solidFill>
                  <a:srgbClr val="009E49"/>
                </a:solidFill>
                <a:latin typeface="Segoe"/>
                <a:ea typeface="ＭＳ ゴシック"/>
              </a:rPr>
              <a:t>Step by Step: View the Project’s Critical Path</a:t>
            </a:r>
            <a:endParaRPr lang="en-US" b="0" i="0" u="none" strike="noStrike" baseline="0">
              <a:solidFill>
                <a:srgbClr val="009E49"/>
              </a:solidFill>
              <a:latin typeface="Times New Roman"/>
              <a:ea typeface="ＭＳ ゴシック"/>
            </a:endParaRPr>
          </a:p>
        </p:txBody>
      </p:sp>
      <p:sp>
        <p:nvSpPr>
          <p:cNvPr id="3" name="Text Placeholder 2"/>
          <p:cNvSpPr>
            <a:spLocks noGrp="1"/>
          </p:cNvSpPr>
          <p:nvPr>
            <p:ph type="body" idx="1"/>
          </p:nvPr>
        </p:nvSpPr>
        <p:spPr/>
        <p:txBody>
          <a:bodyPr/>
          <a:lstStyle/>
          <a:p>
            <a:pPr lvl="0" rtl="0"/>
            <a:r>
              <a:rPr lang="en-US" b="0" i="0" u="none" strike="noStrike" baseline="0" dirty="0">
                <a:latin typeface="Segoe"/>
                <a:ea typeface="ＭＳ ゴシック"/>
              </a:rPr>
              <a:t>In the </a:t>
            </a:r>
            <a:r>
              <a:rPr lang="en-US" b="1" i="0" u="none" strike="noStrike" baseline="0" dirty="0">
                <a:latin typeface="Segoe"/>
                <a:ea typeface="ＭＳ ゴシック"/>
              </a:rPr>
              <a:t>Detail Gantt </a:t>
            </a:r>
            <a:r>
              <a:rPr lang="en-US" b="0" i="0" u="none" strike="noStrike" baseline="0" dirty="0">
                <a:latin typeface="Segoe"/>
                <a:ea typeface="ＭＳ ゴシック"/>
              </a:rPr>
              <a:t>view, noncritical tasks appear in </a:t>
            </a:r>
            <a:r>
              <a:rPr lang="en-US" b="0" i="0" u="none" strike="noStrike" baseline="0" dirty="0">
                <a:solidFill>
                  <a:srgbClr val="0000FF"/>
                </a:solidFill>
                <a:latin typeface="Segoe"/>
                <a:ea typeface="ＭＳ ゴシック"/>
              </a:rPr>
              <a:t>blue</a:t>
            </a:r>
            <a:r>
              <a:rPr lang="en-US" b="0" i="0" u="none" strike="noStrike" baseline="0" dirty="0">
                <a:latin typeface="Segoe"/>
                <a:ea typeface="ＭＳ ゴシック"/>
              </a:rPr>
              <a:t> and critical tasks are in </a:t>
            </a:r>
            <a:r>
              <a:rPr lang="en-US" b="0" i="0" u="none" strike="noStrike" baseline="0" dirty="0">
                <a:solidFill>
                  <a:srgbClr val="FF0000"/>
                </a:solidFill>
                <a:latin typeface="Segoe"/>
                <a:ea typeface="ＭＳ ゴシック"/>
              </a:rPr>
              <a:t>red</a:t>
            </a:r>
            <a:r>
              <a:rPr lang="en-US" b="0" i="0" u="none" strike="noStrike" baseline="0" dirty="0">
                <a:latin typeface="Segoe"/>
                <a:ea typeface="ＭＳ ゴシック"/>
              </a:rPr>
              <a:t>. In this view, you can also see some tasks that have slack (float). A </a:t>
            </a:r>
            <a:r>
              <a:rPr lang="en-US" b="0" i="0" u="none" strike="noStrike" baseline="0" dirty="0">
                <a:solidFill>
                  <a:schemeClr val="accent1">
                    <a:lumMod val="75000"/>
                  </a:schemeClr>
                </a:solidFill>
                <a:latin typeface="Segoe"/>
                <a:ea typeface="ＭＳ ゴシック"/>
              </a:rPr>
              <a:t>thin teal line represents the total slack for a given task</a:t>
            </a:r>
            <a:r>
              <a:rPr lang="en-US" b="0" i="0" u="none" strike="noStrike" baseline="0" dirty="0">
                <a:latin typeface="Segoe"/>
                <a:ea typeface="ＭＳ ゴシック"/>
              </a:rPr>
              <a:t>. Why does the critical path seem to stop in the middle of the project? The answer lies in the total slack.</a:t>
            </a:r>
          </a:p>
          <a:p>
            <a:pPr lvl="1" rtl="0"/>
            <a:r>
              <a:rPr lang="en-US" b="0" i="0" u="none" strike="noStrike" baseline="0" dirty="0">
                <a:latin typeface="Segoe"/>
                <a:ea typeface="ＭＳ ゴシック"/>
              </a:rPr>
              <a:t>7.	On the ribbon, click the </a:t>
            </a:r>
            <a:r>
              <a:rPr lang="en-US" b="1" i="0" u="none" strike="noStrike" baseline="0" dirty="0">
                <a:solidFill>
                  <a:srgbClr val="FF0000"/>
                </a:solidFill>
                <a:latin typeface="Segoe"/>
                <a:ea typeface="ＭＳ ゴシック"/>
              </a:rPr>
              <a:t>View</a:t>
            </a:r>
            <a:r>
              <a:rPr lang="en-US" b="1" i="0" u="none" strike="noStrike" baseline="0" dirty="0">
                <a:latin typeface="Segoe"/>
                <a:ea typeface="ＭＳ ゴシック"/>
              </a:rPr>
              <a:t> </a:t>
            </a:r>
            <a:r>
              <a:rPr lang="en-US" b="0" i="0" u="none" strike="noStrike" baseline="0" dirty="0">
                <a:latin typeface="Segoe"/>
                <a:ea typeface="ＭＳ ゴシック"/>
              </a:rPr>
              <a:t>tab, click the </a:t>
            </a:r>
            <a:r>
              <a:rPr lang="en-US" b="1" i="0" u="none" strike="noStrike" baseline="0" dirty="0">
                <a:solidFill>
                  <a:srgbClr val="FF0000"/>
                </a:solidFill>
                <a:latin typeface="Segoe"/>
                <a:ea typeface="ＭＳ ゴシック"/>
              </a:rPr>
              <a:t>Tables</a:t>
            </a:r>
            <a:r>
              <a:rPr lang="en-US" b="1" i="0" u="none" strike="noStrike" baseline="0" dirty="0">
                <a:latin typeface="Segoe"/>
                <a:ea typeface="ＭＳ ゴシック"/>
              </a:rPr>
              <a:t> </a:t>
            </a:r>
            <a:r>
              <a:rPr lang="en-US" b="0" i="0" u="none" strike="noStrike" baseline="0" dirty="0">
                <a:latin typeface="Segoe"/>
                <a:ea typeface="ＭＳ ゴシック"/>
              </a:rPr>
              <a:t>button, and then click </a:t>
            </a:r>
            <a:r>
              <a:rPr lang="en-US" b="1" i="0" u="none" strike="noStrike" baseline="0" dirty="0">
                <a:solidFill>
                  <a:srgbClr val="FF0000"/>
                </a:solidFill>
                <a:latin typeface="Segoe"/>
                <a:ea typeface="ＭＳ ゴシック"/>
              </a:rPr>
              <a:t>Schedule</a:t>
            </a:r>
            <a:r>
              <a:rPr lang="en-US" b="0" i="0" u="none" strike="noStrike" baseline="0" dirty="0">
                <a:latin typeface="Segoe"/>
                <a:ea typeface="ＭＳ ゴシック"/>
              </a:rPr>
              <a:t>. The Schedule table appears in the Detail Gantt view.</a:t>
            </a:r>
          </a:p>
          <a:p>
            <a:pPr lvl="1"/>
            <a:r>
              <a:rPr lang="en-US" dirty="0">
                <a:latin typeface="Segoe"/>
                <a:ea typeface="ＭＳ ゴシック"/>
              </a:rPr>
              <a:t>8.	Drag the </a:t>
            </a:r>
            <a:r>
              <a:rPr lang="en-US" b="1" dirty="0">
                <a:latin typeface="Segoe"/>
                <a:ea typeface="ＭＳ ゴシック"/>
              </a:rPr>
              <a:t>divider </a:t>
            </a:r>
            <a:r>
              <a:rPr lang="en-US" dirty="0">
                <a:latin typeface="Segoe"/>
                <a:ea typeface="ＭＳ ゴシック"/>
              </a:rPr>
              <a:t>bar to the right until all columns in the Schedule table are visible, then auto-fit all the columns until you see all information easily.</a:t>
            </a:r>
          </a:p>
          <a:p>
            <a:pPr lvl="1" rtl="0"/>
            <a:endParaRPr lang="en-US" b="0" i="0" u="none" strike="noStrike" baseline="0" dirty="0">
              <a:latin typeface="Times New Roman"/>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a:t>Microsoft Official Academic Course, Microsoft Project 2013</a:t>
            </a:r>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16</a:t>
            </a:fld>
            <a:endParaRPr lang="en-US" dirty="0"/>
          </a:p>
        </p:txBody>
      </p:sp>
    </p:spTree>
    <p:extLst>
      <p:ext uri="{BB962C8B-B14F-4D97-AF65-F5344CB8AC3E}">
        <p14:creationId xmlns:p14="http://schemas.microsoft.com/office/powerpoint/2010/main" val="6944878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dirty="0">
                <a:solidFill>
                  <a:srgbClr val="009E49"/>
                </a:solidFill>
                <a:latin typeface="Segoe"/>
                <a:ea typeface="ＭＳ ゴシック"/>
              </a:rPr>
              <a:t>Step by Step: View the Project’s Critical Path</a:t>
            </a:r>
            <a:endParaRPr lang="en-US" b="0" i="0" u="none" strike="noStrike" baseline="0" dirty="0">
              <a:solidFill>
                <a:srgbClr val="009E49"/>
              </a:solidFill>
              <a:latin typeface="Times New Roman"/>
              <a:ea typeface="ＭＳ ゴシック"/>
            </a:endParaRPr>
          </a:p>
        </p:txBody>
      </p:sp>
      <p:sp>
        <p:nvSpPr>
          <p:cNvPr id="3" name="Text Placeholder 2"/>
          <p:cNvSpPr>
            <a:spLocks noGrp="1"/>
          </p:cNvSpPr>
          <p:nvPr>
            <p:ph type="body" idx="1"/>
          </p:nvPr>
        </p:nvSpPr>
        <p:spPr/>
        <p:txBody>
          <a:bodyPr/>
          <a:lstStyle/>
          <a:p>
            <a:pPr lvl="1" rtl="0"/>
            <a:r>
              <a:rPr lang="en-US" b="0" i="0" u="none" strike="noStrike" baseline="0" dirty="0">
                <a:latin typeface="Segoe"/>
                <a:ea typeface="ＭＳ ゴシック"/>
              </a:rPr>
              <a:t>9.	[Press the </a:t>
            </a:r>
            <a:r>
              <a:rPr lang="en-US" b="1" i="0" u="none" strike="noStrike" baseline="0" dirty="0">
                <a:latin typeface="Segoe"/>
                <a:ea typeface="ＭＳ ゴシック"/>
              </a:rPr>
              <a:t>F5 </a:t>
            </a:r>
            <a:r>
              <a:rPr lang="en-US" b="0" i="0" u="none" strike="noStrike" baseline="0" dirty="0">
                <a:latin typeface="Segoe"/>
                <a:ea typeface="ＭＳ ゴシック"/>
              </a:rPr>
              <a:t>key.] In the ID box, type </a:t>
            </a:r>
            <a:r>
              <a:rPr lang="en-US" b="1" i="0" u="none" strike="noStrike" baseline="0" dirty="0">
                <a:latin typeface="Segoe"/>
                <a:ea typeface="ＭＳ ゴシック"/>
              </a:rPr>
              <a:t>69 </a:t>
            </a:r>
            <a:r>
              <a:rPr lang="en-US" b="0" i="0" u="none" strike="noStrike" baseline="0" dirty="0">
                <a:latin typeface="Segoe"/>
                <a:ea typeface="ＭＳ ゴシック"/>
              </a:rPr>
              <a:t>and click </a:t>
            </a:r>
            <a:r>
              <a:rPr lang="en-US" b="1" i="0" u="none" strike="noStrike" baseline="0" dirty="0">
                <a:latin typeface="Segoe"/>
                <a:ea typeface="ＭＳ ゴシック"/>
              </a:rPr>
              <a:t>OK</a:t>
            </a:r>
            <a:r>
              <a:rPr lang="en-US" b="0" i="0" u="none" strike="noStrike" baseline="0" dirty="0">
                <a:latin typeface="Segoe"/>
                <a:ea typeface="ＭＳ ゴシック"/>
              </a:rPr>
              <a:t>. Your screen should look similar to the figure below.</a:t>
            </a:r>
            <a:endParaRPr lang="en-US" b="0" i="0" u="none" strike="noStrike" baseline="0" dirty="0">
              <a:latin typeface="Times New Roman"/>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a:t>Microsoft Official Academic Course, Microsoft Project 2013</a:t>
            </a:r>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17</a:t>
            </a:fld>
            <a:endParaRPr lang="en-US" dirty="0"/>
          </a:p>
        </p:txBody>
      </p:sp>
      <p:pic>
        <p:nvPicPr>
          <p:cNvPr id="7" name="Picture 6" descr="1304.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76300" y="2387395"/>
            <a:ext cx="7391400" cy="3769684"/>
          </a:xfrm>
          <a:prstGeom prst="rect">
            <a:avLst/>
          </a:prstGeom>
        </p:spPr>
      </p:pic>
      <p:sp>
        <p:nvSpPr>
          <p:cNvPr id="8" name="Rounded Rectangle 7"/>
          <p:cNvSpPr/>
          <p:nvPr/>
        </p:nvSpPr>
        <p:spPr bwMode="auto">
          <a:xfrm>
            <a:off x="4057650" y="2299249"/>
            <a:ext cx="1504950" cy="367751"/>
          </a:xfrm>
          <a:prstGeom prst="roundRect">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1390411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a:solidFill>
                  <a:srgbClr val="009E49"/>
                </a:solidFill>
                <a:latin typeface="Segoe"/>
                <a:ea typeface="ＭＳ ゴシック"/>
              </a:rPr>
              <a:t>Step by Step: View the Project’s Critical Path</a:t>
            </a:r>
            <a:endParaRPr lang="en-US" b="0" i="0" u="none" strike="noStrike" baseline="0">
              <a:solidFill>
                <a:srgbClr val="009E49"/>
              </a:solidFill>
              <a:latin typeface="Times New Roman"/>
              <a:ea typeface="ＭＳ ゴシック"/>
            </a:endParaRPr>
          </a:p>
        </p:txBody>
      </p:sp>
      <p:sp>
        <p:nvSpPr>
          <p:cNvPr id="3" name="Text Placeholder 2"/>
          <p:cNvSpPr>
            <a:spLocks noGrp="1"/>
          </p:cNvSpPr>
          <p:nvPr>
            <p:ph type="body" idx="1"/>
          </p:nvPr>
        </p:nvSpPr>
        <p:spPr/>
        <p:txBody>
          <a:bodyPr/>
          <a:lstStyle/>
          <a:p>
            <a:pPr lvl="0" rtl="0"/>
            <a:r>
              <a:rPr lang="en-US" b="0" i="0" u="none" strike="noStrike" baseline="0" dirty="0">
                <a:latin typeface="Segoe"/>
                <a:ea typeface="ＭＳ ゴシック"/>
              </a:rPr>
              <a:t>Review the free slack and total slack for each task. </a:t>
            </a:r>
          </a:p>
          <a:p>
            <a:pPr lvl="0" rtl="0"/>
            <a:r>
              <a:rPr lang="en-US" b="0" i="0" u="none" strike="noStrike" baseline="0" dirty="0">
                <a:latin typeface="Segoe"/>
                <a:ea typeface="ＭＳ ゴシック"/>
              </a:rPr>
              <a:t>Recall from Lesson 4 that </a:t>
            </a:r>
            <a:r>
              <a:rPr lang="en-US" b="1" i="1" u="none" strike="noStrike" baseline="0" dirty="0">
                <a:latin typeface="Segoe"/>
                <a:ea typeface="ＭＳ ゴシック"/>
              </a:rPr>
              <a:t>free slack</a:t>
            </a:r>
            <a:r>
              <a:rPr lang="en-US" b="0" i="0" u="none" strike="noStrike" baseline="0" dirty="0">
                <a:latin typeface="Segoe"/>
                <a:ea typeface="ＭＳ ゴシック"/>
              </a:rPr>
              <a:t> is the amount of time the finish date of a task can be delayed before the </a:t>
            </a:r>
            <a:r>
              <a:rPr lang="en-US" b="0" i="0" u="none" strike="noStrike" baseline="0" dirty="0">
                <a:solidFill>
                  <a:srgbClr val="0000FF"/>
                </a:solidFill>
                <a:latin typeface="Segoe"/>
                <a:ea typeface="ＭＳ ゴシック"/>
              </a:rPr>
              <a:t>start of any successor task</a:t>
            </a:r>
            <a:r>
              <a:rPr lang="en-US" b="0" i="0" u="none" strike="noStrike" baseline="0" dirty="0">
                <a:latin typeface="Segoe"/>
                <a:ea typeface="ＭＳ ゴシック"/>
              </a:rPr>
              <a:t> is affected. </a:t>
            </a:r>
          </a:p>
          <a:p>
            <a:pPr lvl="0" rtl="0"/>
            <a:r>
              <a:rPr lang="en-US" b="1" i="1" u="none" strike="noStrike" baseline="0" dirty="0">
                <a:latin typeface="Segoe"/>
                <a:ea typeface="ＭＳ ゴシック"/>
              </a:rPr>
              <a:t>Total slack</a:t>
            </a:r>
            <a:r>
              <a:rPr lang="en-US" b="0" i="0" u="none" strike="noStrike" baseline="0" dirty="0">
                <a:latin typeface="Segoe"/>
                <a:ea typeface="ＭＳ ゴシック"/>
              </a:rPr>
              <a:t> is the amount of time the finish date on a task can be delayed before the </a:t>
            </a:r>
            <a:r>
              <a:rPr lang="en-US" b="0" i="0" u="none" strike="noStrike" baseline="0" dirty="0">
                <a:solidFill>
                  <a:srgbClr val="0000FF"/>
                </a:solidFill>
                <a:latin typeface="Segoe"/>
                <a:ea typeface="ＭＳ ゴシック"/>
              </a:rPr>
              <a:t>completion of the project </a:t>
            </a:r>
            <a:r>
              <a:rPr lang="en-US" b="0" i="0" u="none" strike="noStrike" baseline="0" dirty="0">
                <a:latin typeface="Segoe"/>
                <a:ea typeface="ＭＳ ゴシック"/>
              </a:rPr>
              <a:t>will be delayed. </a:t>
            </a:r>
          </a:p>
          <a:p>
            <a:pPr lvl="0" rtl="0"/>
            <a:r>
              <a:rPr lang="en-US" b="0" i="0" u="none" strike="noStrike" baseline="0" dirty="0">
                <a:latin typeface="Segoe"/>
                <a:ea typeface="ＭＳ ゴシック"/>
              </a:rPr>
              <a:t>A task may have total slack, free slack, or both. Slack can be a positive value, negative value or a value of zero.</a:t>
            </a:r>
            <a:endParaRPr lang="en-US" b="0" i="0" u="none" strike="noStrike" baseline="0" dirty="0">
              <a:latin typeface="Times New Roman"/>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a:t>Microsoft Official Academic Course, Microsoft Project 2013</a:t>
            </a:r>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18</a:t>
            </a:fld>
            <a:endParaRPr lang="en-US" dirty="0"/>
          </a:p>
        </p:txBody>
      </p:sp>
    </p:spTree>
    <p:extLst>
      <p:ext uri="{BB962C8B-B14F-4D97-AF65-F5344CB8AC3E}">
        <p14:creationId xmlns:p14="http://schemas.microsoft.com/office/powerpoint/2010/main" val="1745266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a:solidFill>
                  <a:srgbClr val="009E49"/>
                </a:solidFill>
                <a:latin typeface="Segoe"/>
                <a:ea typeface="ＭＳ ゴシック"/>
              </a:rPr>
              <a:t>Step by Step: View the Project’s Critical Path</a:t>
            </a:r>
            <a:endParaRPr lang="en-US" b="0" i="0" u="none" strike="noStrike" baseline="0">
              <a:solidFill>
                <a:srgbClr val="009E49"/>
              </a:solidFill>
              <a:latin typeface="Times New Roman"/>
              <a:ea typeface="ＭＳ ゴシック"/>
            </a:endParaRPr>
          </a:p>
        </p:txBody>
      </p:sp>
      <p:sp>
        <p:nvSpPr>
          <p:cNvPr id="3" name="Text Placeholder 2"/>
          <p:cNvSpPr>
            <a:spLocks noGrp="1"/>
          </p:cNvSpPr>
          <p:nvPr>
            <p:ph type="body" idx="1"/>
          </p:nvPr>
        </p:nvSpPr>
        <p:spPr/>
        <p:txBody>
          <a:bodyPr/>
          <a:lstStyle/>
          <a:p>
            <a:pPr lvl="1" rtl="0"/>
            <a:r>
              <a:rPr lang="en-US" b="0" i="0" u="none" strike="noStrike" baseline="0" dirty="0">
                <a:latin typeface="Segoe"/>
                <a:ea typeface="ＭＳ ゴシック"/>
              </a:rPr>
              <a:t>10.	Drag the </a:t>
            </a:r>
            <a:r>
              <a:rPr lang="en-US" b="1" i="0" u="none" strike="noStrike" baseline="0" dirty="0">
                <a:latin typeface="Segoe"/>
                <a:ea typeface="ＭＳ ゴシック"/>
              </a:rPr>
              <a:t>divider </a:t>
            </a:r>
            <a:r>
              <a:rPr lang="en-US" b="0" i="0" u="none" strike="noStrike" baseline="0" dirty="0">
                <a:latin typeface="Segoe"/>
                <a:ea typeface="ＭＳ ゴシック"/>
              </a:rPr>
              <a:t>bar back to the left to show just the Task Name column. </a:t>
            </a:r>
            <a:r>
              <a:rPr lang="en-US" b="0" i="0" u="none" strike="noStrike" baseline="0" dirty="0">
                <a:solidFill>
                  <a:srgbClr val="FF0000"/>
                </a:solidFill>
                <a:latin typeface="Segoe"/>
                <a:ea typeface="ＭＳ ゴシック"/>
              </a:rPr>
              <a:t>Select </a:t>
            </a:r>
            <a:r>
              <a:rPr lang="en-US" b="1" i="0" u="none" strike="noStrike" baseline="0" dirty="0">
                <a:solidFill>
                  <a:srgbClr val="FF0000"/>
                </a:solidFill>
                <a:latin typeface="Segoe"/>
                <a:ea typeface="ＭＳ ゴシック"/>
              </a:rPr>
              <a:t>tasks 54 </a:t>
            </a:r>
            <a:r>
              <a:rPr lang="en-US" b="0" i="0" u="none" strike="noStrike" baseline="0" dirty="0">
                <a:solidFill>
                  <a:srgbClr val="FF0000"/>
                </a:solidFill>
                <a:latin typeface="Segoe"/>
                <a:ea typeface="ＭＳ ゴシック"/>
              </a:rPr>
              <a:t>through </a:t>
            </a:r>
            <a:r>
              <a:rPr lang="en-US" b="1" i="0" u="none" strike="noStrike" baseline="0" dirty="0">
                <a:solidFill>
                  <a:srgbClr val="FF0000"/>
                </a:solidFill>
                <a:latin typeface="Segoe"/>
                <a:ea typeface="ＭＳ ゴシック"/>
              </a:rPr>
              <a:t>78</a:t>
            </a:r>
            <a:r>
              <a:rPr lang="en-US" b="0" i="0" u="none" strike="noStrike" baseline="0" dirty="0">
                <a:latin typeface="Times New Roman"/>
                <a:ea typeface="ＭＳ ゴシック"/>
              </a:rPr>
              <a:t>.</a:t>
            </a:r>
          </a:p>
          <a:p>
            <a:pPr lvl="1" rtl="0"/>
            <a:r>
              <a:rPr lang="en-US" b="0" i="0" u="none" strike="noStrike" baseline="0" dirty="0">
                <a:latin typeface="Segoe"/>
                <a:ea typeface="ＭＳ ゴシック"/>
              </a:rPr>
              <a:t>11.	On the ribbon, in the Zoom group, click </a:t>
            </a:r>
            <a:r>
              <a:rPr lang="en-US" b="1" i="0" u="none" strike="noStrike" baseline="0" dirty="0">
                <a:solidFill>
                  <a:srgbClr val="FF0000"/>
                </a:solidFill>
                <a:latin typeface="Segoe"/>
                <a:ea typeface="ＭＳ ゴシック"/>
              </a:rPr>
              <a:t>Selected Tasks</a:t>
            </a:r>
            <a:r>
              <a:rPr lang="en-US" b="0" i="0" u="none" strike="noStrike" baseline="0" dirty="0">
                <a:latin typeface="Times New Roman"/>
                <a:ea typeface="ＭＳ ゴシック"/>
              </a:rPr>
              <a:t>.</a:t>
            </a:r>
          </a:p>
          <a:p>
            <a:pPr lvl="1" rtl="0"/>
            <a:r>
              <a:rPr lang="en-US" b="0" i="0" u="none" strike="noStrike" baseline="0" dirty="0">
                <a:latin typeface="Segoe"/>
                <a:ea typeface="ＭＳ ゴシック"/>
              </a:rPr>
              <a:t>12.	On the ribbon, click the </a:t>
            </a:r>
            <a:r>
              <a:rPr lang="en-US" b="1" i="0" u="none" strike="noStrike" baseline="0" dirty="0">
                <a:solidFill>
                  <a:srgbClr val="FF0000"/>
                </a:solidFill>
                <a:latin typeface="Segoe"/>
                <a:ea typeface="ＭＳ ゴシック"/>
              </a:rPr>
              <a:t>File</a:t>
            </a:r>
            <a:r>
              <a:rPr lang="en-US" b="1" i="0" u="none" strike="noStrike" baseline="0" dirty="0">
                <a:latin typeface="Segoe"/>
                <a:ea typeface="ＭＳ ゴシック"/>
              </a:rPr>
              <a:t> </a:t>
            </a:r>
            <a:r>
              <a:rPr lang="en-US" b="0" i="0" u="none" strike="noStrike" baseline="0" dirty="0">
                <a:latin typeface="Segoe"/>
                <a:ea typeface="ＭＳ ゴシック"/>
              </a:rPr>
              <a:t>tab and then click </a:t>
            </a:r>
            <a:r>
              <a:rPr lang="en-US" b="1" i="0" u="none" strike="noStrike" baseline="0" dirty="0">
                <a:solidFill>
                  <a:srgbClr val="FF0000"/>
                </a:solidFill>
                <a:latin typeface="Segoe"/>
                <a:ea typeface="ＭＳ ゴシック"/>
              </a:rPr>
              <a:t>Options</a:t>
            </a:r>
            <a:r>
              <a:rPr lang="en-US" b="0" i="0" u="none" strike="noStrike" baseline="0" dirty="0">
                <a:latin typeface="Segoe"/>
                <a:ea typeface="ＭＳ ゴシック"/>
              </a:rPr>
              <a:t>. Select </a:t>
            </a:r>
            <a:r>
              <a:rPr lang="en-US" b="1" i="0" u="none" strike="noStrike" baseline="0" dirty="0">
                <a:solidFill>
                  <a:srgbClr val="FF0000"/>
                </a:solidFill>
                <a:latin typeface="Segoe"/>
                <a:ea typeface="ＭＳ ゴシック"/>
              </a:rPr>
              <a:t>Advanced</a:t>
            </a:r>
            <a:r>
              <a:rPr lang="en-US" b="0" i="0" u="none" strike="noStrike" baseline="0" dirty="0">
                <a:latin typeface="Segoe"/>
                <a:ea typeface="ＭＳ ゴシック"/>
              </a:rPr>
              <a:t>, and then scroll to the bottom of the window until you reach the </a:t>
            </a:r>
            <a:r>
              <a:rPr lang="en-US" b="1" i="0" u="none" strike="noStrike" baseline="0" dirty="0">
                <a:latin typeface="Segoe"/>
                <a:ea typeface="ＭＳ ゴシック"/>
              </a:rPr>
              <a:t>Calculation</a:t>
            </a:r>
            <a:r>
              <a:rPr lang="en-US" b="0" i="0" u="none" strike="noStrike" baseline="0" dirty="0">
                <a:latin typeface="Segoe"/>
                <a:ea typeface="ＭＳ ゴシック"/>
              </a:rPr>
              <a:t> </a:t>
            </a:r>
            <a:r>
              <a:rPr lang="en-US" b="1" i="0" u="none" strike="noStrike" baseline="0" dirty="0">
                <a:latin typeface="Segoe"/>
                <a:ea typeface="ＭＳ ゴシック"/>
              </a:rPr>
              <a:t>options for this project</a:t>
            </a:r>
            <a:r>
              <a:rPr lang="en-US" b="0" i="0" u="none" strike="noStrike" baseline="0" dirty="0">
                <a:latin typeface="Segoe"/>
                <a:ea typeface="ＭＳ ゴシック"/>
              </a:rPr>
              <a:t>: section.</a:t>
            </a:r>
            <a:endParaRPr lang="en-US" b="0" i="0" u="none" strike="noStrike" baseline="0" dirty="0">
              <a:latin typeface="Times New Roman"/>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a:t>Microsoft Official Academic Course, Microsoft Project 2013</a:t>
            </a:r>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19</a:t>
            </a:fld>
            <a:endParaRPr lang="en-US" dirty="0"/>
          </a:p>
        </p:txBody>
      </p:sp>
    </p:spTree>
    <p:extLst>
      <p:ext uri="{BB962C8B-B14F-4D97-AF65-F5344CB8AC3E}">
        <p14:creationId xmlns:p14="http://schemas.microsoft.com/office/powerpoint/2010/main" val="8705322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Objectives</a:t>
            </a:r>
          </a:p>
        </p:txBody>
      </p:sp>
      <p:sp>
        <p:nvSpPr>
          <p:cNvPr id="4" name="Date Placeholder 3"/>
          <p:cNvSpPr>
            <a:spLocks noGrp="1"/>
          </p:cNvSpPr>
          <p:nvPr>
            <p:ph type="dt" sz="half" idx="10"/>
          </p:nvPr>
        </p:nvSpPr>
        <p:spPr/>
        <p:txBody>
          <a:bodyPr/>
          <a:lstStyle/>
          <a:p>
            <a:pPr>
              <a:defRPr/>
            </a:pPr>
            <a:r>
              <a:rPr lang="en-US"/>
              <a:t>© 2014, John Wiley &amp; Sons, Inc.</a:t>
            </a:r>
            <a:endParaRPr lang="en-US" dirty="0"/>
          </a:p>
        </p:txBody>
      </p:sp>
      <p:sp>
        <p:nvSpPr>
          <p:cNvPr id="5" name="Footer Placeholder 4"/>
          <p:cNvSpPr>
            <a:spLocks noGrp="1"/>
          </p:cNvSpPr>
          <p:nvPr>
            <p:ph type="ftr" sz="quarter" idx="11"/>
          </p:nvPr>
        </p:nvSpPr>
        <p:spPr/>
        <p:txBody>
          <a:bodyPr/>
          <a:lstStyle/>
          <a:p>
            <a:pPr>
              <a:defRPr/>
            </a:pPr>
            <a:r>
              <a:rPr lang="en-US" dirty="0"/>
              <a:t>Microsoft Official Academic Course, Microsoft Project 2013</a:t>
            </a:r>
          </a:p>
        </p:txBody>
      </p:sp>
      <p:sp>
        <p:nvSpPr>
          <p:cNvPr id="6" name="Slide Number Placeholder 5"/>
          <p:cNvSpPr>
            <a:spLocks noGrp="1"/>
          </p:cNvSpPr>
          <p:nvPr>
            <p:ph type="sldNum" sz="quarter" idx="12"/>
          </p:nvPr>
        </p:nvSpPr>
        <p:spPr/>
        <p:txBody>
          <a:bodyPr/>
          <a:lstStyle/>
          <a:p>
            <a:pPr>
              <a:defRPr/>
            </a:pPr>
            <a:fld id="{4453F413-A379-4AA4-A6AE-7C7FDF82C384}" type="slidenum">
              <a:rPr lang="en-US" smtClean="0"/>
              <a:pPr>
                <a:defRPr/>
              </a:pPr>
              <a:t>2</a:t>
            </a:fld>
            <a:endParaRPr lang="en-US" dirty="0"/>
          </a:p>
        </p:txBody>
      </p:sp>
      <p:pic>
        <p:nvPicPr>
          <p:cNvPr id="3" name="Picture 2" descr="1300.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4500" y="1778682"/>
            <a:ext cx="8255000" cy="2360838"/>
          </a:xfrm>
          <a:prstGeom prst="rect">
            <a:avLst/>
          </a:prstGeom>
        </p:spPr>
      </p:pic>
    </p:spTree>
    <p:extLst>
      <p:ext uri="{BB962C8B-B14F-4D97-AF65-F5344CB8AC3E}">
        <p14:creationId xmlns:p14="http://schemas.microsoft.com/office/powerpoint/2010/main" val="20976828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a:solidFill>
                  <a:srgbClr val="009E49"/>
                </a:solidFill>
                <a:latin typeface="Segoe"/>
                <a:ea typeface="ＭＳ ゴシック"/>
              </a:rPr>
              <a:t>Step by Step: View the Project’s Critical Path</a:t>
            </a:r>
            <a:endParaRPr lang="en-US" b="0" i="0" u="none" strike="noStrike" baseline="0">
              <a:solidFill>
                <a:srgbClr val="009E49"/>
              </a:solidFill>
              <a:latin typeface="Times New Roman"/>
              <a:ea typeface="ＭＳ ゴシック"/>
            </a:endParaRPr>
          </a:p>
        </p:txBody>
      </p:sp>
      <p:sp>
        <p:nvSpPr>
          <p:cNvPr id="3" name="Text Placeholder 2"/>
          <p:cNvSpPr>
            <a:spLocks noGrp="1"/>
          </p:cNvSpPr>
          <p:nvPr>
            <p:ph type="body" idx="1"/>
          </p:nvPr>
        </p:nvSpPr>
        <p:spPr/>
        <p:txBody>
          <a:bodyPr/>
          <a:lstStyle/>
          <a:p>
            <a:pPr lvl="1" rtl="0"/>
            <a:r>
              <a:rPr lang="en-US" sz="2000" b="0" i="0" u="none" strike="noStrike" baseline="0" dirty="0">
                <a:latin typeface="Segoe"/>
                <a:ea typeface="ＭＳ ゴシック"/>
              </a:rPr>
              <a:t>13.	Select </a:t>
            </a:r>
            <a:r>
              <a:rPr lang="en-US" sz="2000" b="0" i="0" u="none" strike="noStrike" baseline="0" dirty="0">
                <a:solidFill>
                  <a:srgbClr val="FF0000"/>
                </a:solidFill>
                <a:latin typeface="Segoe"/>
                <a:ea typeface="ＭＳ ゴシック"/>
              </a:rPr>
              <a:t>the </a:t>
            </a:r>
            <a:r>
              <a:rPr lang="en-US" sz="2000" b="1" i="0" u="none" strike="noStrike" baseline="0" dirty="0">
                <a:solidFill>
                  <a:srgbClr val="FF0000"/>
                </a:solidFill>
                <a:latin typeface="Segoe"/>
                <a:ea typeface="ＭＳ ゴシック"/>
              </a:rPr>
              <a:t>Calculate multiple critical paths </a:t>
            </a:r>
            <a:r>
              <a:rPr lang="en-US" sz="2000" b="0" i="0" u="none" strike="noStrike" baseline="0" dirty="0">
                <a:latin typeface="Segoe"/>
                <a:ea typeface="ＭＳ ゴシック"/>
              </a:rPr>
              <a:t>check box near the bottom of this dialog box, and then click </a:t>
            </a:r>
            <a:r>
              <a:rPr lang="en-US" sz="2000" b="1" i="0" u="none" strike="noStrike" baseline="0" dirty="0">
                <a:solidFill>
                  <a:srgbClr val="FF0000"/>
                </a:solidFill>
                <a:latin typeface="Segoe"/>
                <a:ea typeface="ＭＳ ゴシック"/>
              </a:rPr>
              <a:t>OK</a:t>
            </a:r>
            <a:r>
              <a:rPr lang="en-US" sz="2000" b="0" i="0" u="none" strike="noStrike" baseline="0" dirty="0">
                <a:latin typeface="Segoe"/>
                <a:ea typeface="ＭＳ ゴシック"/>
              </a:rPr>
              <a:t>. Microsoft Project reformats the tasks in the remaining scenes and the Production phase to show a clearer picture of the critical path. Your screen should look similar to the</a:t>
            </a:r>
            <a:r>
              <a:rPr lang="en-US" sz="2000" b="0" i="0" u="none" strike="noStrike" dirty="0">
                <a:latin typeface="Segoe"/>
                <a:ea typeface="ＭＳ ゴシック"/>
              </a:rPr>
              <a:t> f</a:t>
            </a:r>
            <a:r>
              <a:rPr lang="en-US" sz="2000" b="0" i="0" u="none" strike="noStrike" baseline="0" dirty="0">
                <a:latin typeface="Segoe"/>
                <a:ea typeface="ＭＳ ゴシック"/>
              </a:rPr>
              <a:t>igure below.</a:t>
            </a:r>
            <a:endParaRPr lang="en-US" sz="2000" b="0" i="0" u="none" strike="noStrike" baseline="0" dirty="0">
              <a:latin typeface="Times New Roman"/>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a:t>Microsoft Official Academic Course, Microsoft Project 2013</a:t>
            </a:r>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20</a:t>
            </a:fld>
            <a:endParaRPr lang="en-US" dirty="0"/>
          </a:p>
        </p:txBody>
      </p:sp>
      <p:pic>
        <p:nvPicPr>
          <p:cNvPr id="7" name="Picture 6" descr="1305.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3000" y="3197524"/>
            <a:ext cx="6680200" cy="2974676"/>
          </a:xfrm>
          <a:prstGeom prst="rect">
            <a:avLst/>
          </a:prstGeom>
        </p:spPr>
      </p:pic>
    </p:spTree>
    <p:extLst>
      <p:ext uri="{BB962C8B-B14F-4D97-AF65-F5344CB8AC3E}">
        <p14:creationId xmlns:p14="http://schemas.microsoft.com/office/powerpoint/2010/main" val="41745386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a:solidFill>
                  <a:srgbClr val="009E49"/>
                </a:solidFill>
                <a:latin typeface="Segoe"/>
                <a:ea typeface="ＭＳ ゴシック"/>
              </a:rPr>
              <a:t>Step by Step: View the Project’s Critical Path</a:t>
            </a:r>
            <a:endParaRPr lang="en-US" b="0" i="0" u="none" strike="noStrike" baseline="0">
              <a:solidFill>
                <a:srgbClr val="009E49"/>
              </a:solidFill>
              <a:latin typeface="Times New Roman"/>
              <a:ea typeface="ＭＳ ゴシック"/>
            </a:endParaRPr>
          </a:p>
        </p:txBody>
      </p:sp>
      <p:sp>
        <p:nvSpPr>
          <p:cNvPr id="3" name="Text Placeholder 2"/>
          <p:cNvSpPr>
            <a:spLocks noGrp="1"/>
          </p:cNvSpPr>
          <p:nvPr>
            <p:ph type="body" idx="1"/>
          </p:nvPr>
        </p:nvSpPr>
        <p:spPr/>
        <p:txBody>
          <a:bodyPr/>
          <a:lstStyle/>
          <a:p>
            <a:pPr lvl="1" rtl="0"/>
            <a:r>
              <a:rPr lang="en-US" b="0" i="0" u="none" strike="noStrike" baseline="0" dirty="0">
                <a:latin typeface="Segoe"/>
                <a:ea typeface="ＭＳ ゴシック"/>
              </a:rPr>
              <a:t>14.	On the Quick Access Toolbar, click the </a:t>
            </a:r>
            <a:r>
              <a:rPr lang="en-US" b="1" i="0" u="none" strike="noStrike" baseline="0" dirty="0">
                <a:solidFill>
                  <a:srgbClr val="FF0000"/>
                </a:solidFill>
                <a:latin typeface="Segoe"/>
                <a:ea typeface="ＭＳ ゴシック"/>
              </a:rPr>
              <a:t>Undo</a:t>
            </a:r>
            <a:r>
              <a:rPr lang="en-US" b="1" i="0" u="none" strike="noStrike" baseline="0" dirty="0">
                <a:latin typeface="Segoe"/>
                <a:ea typeface="ＭＳ ゴシック"/>
              </a:rPr>
              <a:t> </a:t>
            </a:r>
            <a:r>
              <a:rPr lang="en-US" b="0" i="0" u="none" strike="noStrike" baseline="0" dirty="0">
                <a:latin typeface="Segoe"/>
                <a:ea typeface="ＭＳ ゴシック"/>
              </a:rPr>
              <a:t>button. Microsoft Project reverts to the single critical path for the project.</a:t>
            </a:r>
          </a:p>
          <a:p>
            <a:pPr lvl="1" rtl="0"/>
            <a:r>
              <a:rPr lang="en-US" b="0" i="0" u="none" strike="noStrike" baseline="0" dirty="0">
                <a:latin typeface="Segoe"/>
                <a:ea typeface="ＭＳ ゴシック"/>
              </a:rPr>
              <a:t>15.	On the ribbon, click the </a:t>
            </a:r>
            <a:r>
              <a:rPr lang="en-US" b="1" i="0" u="none" strike="noStrike" baseline="0" dirty="0">
                <a:solidFill>
                  <a:srgbClr val="FF0000"/>
                </a:solidFill>
                <a:latin typeface="Segoe"/>
                <a:ea typeface="ＭＳ ゴシック"/>
              </a:rPr>
              <a:t>View</a:t>
            </a:r>
            <a:r>
              <a:rPr lang="en-US" b="1" i="0" u="none" strike="noStrike" baseline="0" dirty="0">
                <a:latin typeface="Segoe"/>
                <a:ea typeface="ＭＳ ゴシック"/>
              </a:rPr>
              <a:t> </a:t>
            </a:r>
            <a:r>
              <a:rPr lang="en-US" b="0" i="0" u="none" strike="noStrike" baseline="0" dirty="0">
                <a:latin typeface="Segoe"/>
                <a:ea typeface="ＭＳ ゴシック"/>
              </a:rPr>
              <a:t>tab if necessary, then click the </a:t>
            </a:r>
            <a:r>
              <a:rPr lang="en-US" b="1" i="0" u="none" strike="noStrike" baseline="0" dirty="0">
                <a:solidFill>
                  <a:srgbClr val="FF0000"/>
                </a:solidFill>
                <a:latin typeface="Segoe"/>
                <a:ea typeface="ＭＳ ゴシック"/>
              </a:rPr>
              <a:t>Tables</a:t>
            </a:r>
            <a:r>
              <a:rPr lang="en-US" b="1" i="0" u="none" strike="noStrike" baseline="0" dirty="0">
                <a:latin typeface="Segoe"/>
                <a:ea typeface="ＭＳ ゴシック"/>
              </a:rPr>
              <a:t> </a:t>
            </a:r>
            <a:r>
              <a:rPr lang="en-US" b="0" i="0" u="none" strike="noStrike" baseline="0" dirty="0">
                <a:latin typeface="Segoe"/>
                <a:ea typeface="ＭＳ ゴシック"/>
              </a:rPr>
              <a:t>button, and then click </a:t>
            </a:r>
            <a:r>
              <a:rPr lang="en-US" b="1" i="0" u="none" strike="noStrike" baseline="0" dirty="0">
                <a:solidFill>
                  <a:srgbClr val="FF0000"/>
                </a:solidFill>
                <a:latin typeface="Segoe"/>
                <a:ea typeface="ＭＳ ゴシック"/>
              </a:rPr>
              <a:t>Entry</a:t>
            </a:r>
            <a:r>
              <a:rPr lang="en-US" b="0" i="0" u="none" strike="noStrike" baseline="0" dirty="0">
                <a:latin typeface="Times New Roman"/>
                <a:ea typeface="ＭＳ ゴシック"/>
              </a:rPr>
              <a:t>.</a:t>
            </a:r>
          </a:p>
          <a:p>
            <a:pPr lvl="1" rtl="0"/>
            <a:r>
              <a:rPr lang="en-US" b="0" i="0" u="none" strike="noStrike" baseline="0" dirty="0">
                <a:latin typeface="Segoe"/>
                <a:ea typeface="ＭＳ ゴシック"/>
              </a:rPr>
              <a:t>16.	Drag the vertical divider bar to the right of the Duration column.</a:t>
            </a:r>
          </a:p>
          <a:p>
            <a:pPr lvl="1" rtl="0"/>
            <a:r>
              <a:rPr lang="en-US" b="0" i="0" u="none" strike="noStrike" baseline="0" dirty="0">
                <a:latin typeface="Segoe"/>
                <a:ea typeface="ＭＳ ゴシック"/>
              </a:rPr>
              <a:t>17.	</a:t>
            </a:r>
            <a:r>
              <a:rPr lang="en-US" b="1" i="0" u="none" strike="noStrike" baseline="0" dirty="0">
                <a:latin typeface="Segoe"/>
                <a:ea typeface="ＭＳ ゴシック"/>
              </a:rPr>
              <a:t>SAVE </a:t>
            </a:r>
            <a:r>
              <a:rPr lang="en-US" b="0" i="0" u="none" strike="noStrike" baseline="0" dirty="0">
                <a:latin typeface="Segoe"/>
                <a:ea typeface="ＭＳ ゴシック"/>
              </a:rPr>
              <a:t>the project schedule.</a:t>
            </a:r>
          </a:p>
          <a:p>
            <a:pPr lvl="0" rtl="0"/>
            <a:r>
              <a:rPr lang="en-US" b="1" i="0" u="none" strike="noStrike" baseline="0" dirty="0">
                <a:latin typeface="Segoe"/>
                <a:ea typeface="ＭＳ ゴシック"/>
              </a:rPr>
              <a:t>PAUSE. LEAVE </a:t>
            </a:r>
            <a:r>
              <a:rPr lang="en-US" b="0" i="0" u="none" strike="noStrike" baseline="0" dirty="0">
                <a:latin typeface="Segoe"/>
                <a:ea typeface="ＭＳ ゴシック"/>
              </a:rPr>
              <a:t>Project open to use in the next exercise.</a:t>
            </a:r>
            <a:endParaRPr lang="en-US" b="0" i="0" u="none" strike="noStrike" baseline="0" dirty="0">
              <a:latin typeface="Times New Roman"/>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a:t>Microsoft Official Academic Course, Microsoft Project 2013</a:t>
            </a:r>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21</a:t>
            </a:fld>
            <a:endParaRPr lang="en-US" dirty="0"/>
          </a:p>
        </p:txBody>
      </p:sp>
    </p:spTree>
    <p:extLst>
      <p:ext uri="{BB962C8B-B14F-4D97-AF65-F5344CB8AC3E}">
        <p14:creationId xmlns:p14="http://schemas.microsoft.com/office/powerpoint/2010/main" val="26076335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a:solidFill>
                  <a:srgbClr val="009E49"/>
                </a:solidFill>
                <a:latin typeface="Segoe"/>
                <a:ea typeface="ＭＳ ゴシック"/>
              </a:rPr>
              <a:t>Step by Step: View the Project’s Critical Path</a:t>
            </a:r>
            <a:endParaRPr lang="en-US" b="0" i="0" u="none" strike="noStrike" baseline="0">
              <a:solidFill>
                <a:srgbClr val="009E49"/>
              </a:solidFill>
              <a:latin typeface="Times New Roman"/>
              <a:ea typeface="ＭＳ ゴシック"/>
            </a:endParaRPr>
          </a:p>
        </p:txBody>
      </p:sp>
      <p:sp>
        <p:nvSpPr>
          <p:cNvPr id="3" name="Text Placeholder 2"/>
          <p:cNvSpPr>
            <a:spLocks noGrp="1"/>
          </p:cNvSpPr>
          <p:nvPr>
            <p:ph type="body" idx="1"/>
          </p:nvPr>
        </p:nvSpPr>
        <p:spPr/>
        <p:txBody>
          <a:bodyPr/>
          <a:lstStyle/>
          <a:p>
            <a:pPr lvl="0" rtl="0"/>
            <a:r>
              <a:rPr lang="en-US" sz="2000" b="0" i="0" u="none" strike="noStrike" baseline="0" dirty="0">
                <a:latin typeface="Segoe"/>
                <a:ea typeface="ＭＳ ゴシック"/>
              </a:rPr>
              <a:t>In this exercise, you reviewed the critical path of your project schedule and the free and total slack for some of the tasks. </a:t>
            </a:r>
          </a:p>
          <a:p>
            <a:pPr lvl="0" rtl="0"/>
            <a:r>
              <a:rPr lang="en-US" sz="2000" b="0" i="0" u="none" strike="noStrike" baseline="0" dirty="0">
                <a:latin typeface="Segoe"/>
                <a:ea typeface="ＭＳ ゴシック"/>
              </a:rPr>
              <a:t>One of the most important factors that should be monitored in any project schedule is the project’s critical path. </a:t>
            </a:r>
          </a:p>
          <a:p>
            <a:pPr lvl="0" rtl="0"/>
            <a:r>
              <a:rPr lang="en-US" sz="2000" b="0" i="0" u="none" strike="noStrike" baseline="0" dirty="0">
                <a:solidFill>
                  <a:srgbClr val="FF0000"/>
                </a:solidFill>
                <a:latin typeface="Segoe"/>
                <a:ea typeface="ＭＳ ゴシック"/>
              </a:rPr>
              <a:t>Keep in mind that “critical” does not refer to the importance of these tasks in relation to the overall project, but rather to how their scheduling will affect the project’s finish date</a:t>
            </a:r>
            <a:r>
              <a:rPr lang="en-US" sz="2000" b="0" i="0" u="none" strike="noStrike" baseline="0" dirty="0">
                <a:latin typeface="Segoe"/>
                <a:ea typeface="ＭＳ ゴシック"/>
              </a:rPr>
              <a:t>. </a:t>
            </a:r>
          </a:p>
          <a:p>
            <a:pPr lvl="0" rtl="0"/>
            <a:r>
              <a:rPr lang="en-US" sz="2000" b="0" i="0" u="none" strike="noStrike" baseline="0" dirty="0">
                <a:latin typeface="Segoe"/>
                <a:ea typeface="ＭＳ ゴシック"/>
              </a:rPr>
              <a:t>As a project manager, it is very important for you to understand how changes in </a:t>
            </a:r>
            <a:r>
              <a:rPr lang="en-US" sz="2000" b="0" i="0" u="none" strike="noStrike" baseline="0" dirty="0">
                <a:solidFill>
                  <a:srgbClr val="FF0000"/>
                </a:solidFill>
                <a:latin typeface="Segoe"/>
                <a:ea typeface="ＭＳ ゴシック"/>
              </a:rPr>
              <a:t>schedule, resource assignments, constraints</a:t>
            </a:r>
            <a:r>
              <a:rPr lang="en-US" sz="2000" b="0" i="0" u="none" strike="noStrike" baseline="0" dirty="0">
                <a:latin typeface="Segoe"/>
                <a:ea typeface="ＭＳ ゴシック"/>
              </a:rPr>
              <a:t>, etc., will affect this key series of tasks. </a:t>
            </a:r>
          </a:p>
          <a:p>
            <a:pPr lvl="0" rtl="0"/>
            <a:r>
              <a:rPr lang="en-US" sz="2000" b="0" i="0" u="none" strike="noStrike" baseline="0" dirty="0">
                <a:latin typeface="Segoe"/>
                <a:ea typeface="ＭＳ ゴシック"/>
              </a:rPr>
              <a:t>After a task on the critical path is complete, it is no longer critical, because it can no longer affect the project finish date.</a:t>
            </a:r>
          </a:p>
          <a:p>
            <a:pPr lvl="0" rtl="0"/>
            <a:r>
              <a:rPr lang="en-US" sz="2000" b="0" i="0" u="none" strike="noStrike" baseline="0" dirty="0">
                <a:latin typeface="Segoe"/>
                <a:ea typeface="ＭＳ ゴシック"/>
              </a:rPr>
              <a:t>During the life of the project, it is normal that the critical path will occasionally change.</a:t>
            </a:r>
            <a:endParaRPr lang="en-US" sz="2000" b="0" i="0" u="none" strike="noStrike" baseline="0" dirty="0">
              <a:latin typeface="Times New Roman"/>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a:t>Microsoft Official Academic Course, Microsoft Project 2013</a:t>
            </a:r>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22</a:t>
            </a:fld>
            <a:endParaRPr lang="en-US" dirty="0"/>
          </a:p>
        </p:txBody>
      </p:sp>
    </p:spTree>
    <p:extLst>
      <p:ext uri="{BB962C8B-B14F-4D97-AF65-F5344CB8AC3E}">
        <p14:creationId xmlns:p14="http://schemas.microsoft.com/office/powerpoint/2010/main" val="28118196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a:solidFill>
                  <a:srgbClr val="009E49"/>
                </a:solidFill>
                <a:latin typeface="Segoe"/>
                <a:ea typeface="ＭＳ ゴシック"/>
              </a:rPr>
              <a:t>Delaying the Start of Assignments</a:t>
            </a:r>
            <a:endParaRPr lang="en-US" b="0" i="0" u="none" strike="noStrike" baseline="0">
              <a:solidFill>
                <a:srgbClr val="009E49"/>
              </a:solidFill>
              <a:latin typeface="Times New Roman"/>
              <a:ea typeface="ＭＳ ゴシック"/>
            </a:endParaRPr>
          </a:p>
        </p:txBody>
      </p:sp>
      <p:sp>
        <p:nvSpPr>
          <p:cNvPr id="3" name="Text Placeholder 2"/>
          <p:cNvSpPr>
            <a:spLocks noGrp="1"/>
          </p:cNvSpPr>
          <p:nvPr>
            <p:ph type="body" idx="1"/>
          </p:nvPr>
        </p:nvSpPr>
        <p:spPr/>
        <p:txBody>
          <a:bodyPr/>
          <a:lstStyle/>
          <a:p>
            <a:pPr lvl="0" rtl="0"/>
            <a:r>
              <a:rPr lang="en-US" b="0" i="0" u="none" strike="noStrike" baseline="0" dirty="0">
                <a:latin typeface="Segoe"/>
                <a:ea typeface="ＭＳ ゴシック"/>
              </a:rPr>
              <a:t>If more than one resource is assigned to a task, you may not want all the resources to start working on the task at the same time. </a:t>
            </a:r>
          </a:p>
          <a:p>
            <a:pPr lvl="0" rtl="0"/>
            <a:r>
              <a:rPr lang="en-US" b="0" i="0" u="none" strike="noStrike" baseline="0" dirty="0">
                <a:solidFill>
                  <a:srgbClr val="FF0000"/>
                </a:solidFill>
                <a:latin typeface="Segoe"/>
                <a:ea typeface="ＭＳ ゴシック"/>
              </a:rPr>
              <a:t>You can delay the start of work for one or more resources assigned to a task.</a:t>
            </a:r>
            <a:endParaRPr lang="en-US" b="0" i="0" u="none" strike="noStrike" baseline="0" dirty="0">
              <a:solidFill>
                <a:srgbClr val="FF0000"/>
              </a:solidFill>
              <a:latin typeface="Times New Roman"/>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a:t>Microsoft Official Academic Course, Microsoft Project 2013</a:t>
            </a:r>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23</a:t>
            </a:fld>
            <a:endParaRPr lang="en-US" dirty="0"/>
          </a:p>
        </p:txBody>
      </p:sp>
    </p:spTree>
    <p:extLst>
      <p:ext uri="{BB962C8B-B14F-4D97-AF65-F5344CB8AC3E}">
        <p14:creationId xmlns:p14="http://schemas.microsoft.com/office/powerpoint/2010/main" val="24193307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a:solidFill>
                  <a:srgbClr val="009E49"/>
                </a:solidFill>
                <a:latin typeface="Segoe"/>
                <a:ea typeface="ＭＳ ゴシック"/>
              </a:rPr>
              <a:t>Step by Step: Delay the Start of a Resource Assignment</a:t>
            </a:r>
            <a:endParaRPr lang="en-US" b="0" i="0" u="none" strike="noStrike" baseline="0">
              <a:solidFill>
                <a:srgbClr val="009E49"/>
              </a:solidFill>
              <a:latin typeface="Times New Roman"/>
              <a:ea typeface="ＭＳ ゴシック"/>
            </a:endParaRPr>
          </a:p>
        </p:txBody>
      </p:sp>
      <p:sp>
        <p:nvSpPr>
          <p:cNvPr id="3" name="Text Placeholder 2"/>
          <p:cNvSpPr>
            <a:spLocks noGrp="1"/>
          </p:cNvSpPr>
          <p:nvPr>
            <p:ph type="body" idx="1"/>
          </p:nvPr>
        </p:nvSpPr>
        <p:spPr/>
        <p:txBody>
          <a:bodyPr/>
          <a:lstStyle/>
          <a:p>
            <a:pPr lvl="0" rtl="0"/>
            <a:r>
              <a:rPr lang="en-US" sz="2000" b="1" i="0" u="none" strike="noStrike" baseline="0" dirty="0">
                <a:latin typeface="Segoe"/>
                <a:ea typeface="ＭＳ ゴシック"/>
              </a:rPr>
              <a:t>USE </a:t>
            </a:r>
            <a:r>
              <a:rPr lang="en-US" sz="2000" b="0" i="0" u="none" strike="noStrike" baseline="0" dirty="0">
                <a:latin typeface="Segoe"/>
                <a:ea typeface="ＭＳ ゴシック"/>
              </a:rPr>
              <a:t>the project schedule you created in the previous exercise.</a:t>
            </a:r>
          </a:p>
          <a:p>
            <a:pPr lvl="1" rtl="0"/>
            <a:r>
              <a:rPr lang="en-US" sz="2000" b="0" i="0" u="none" strike="noStrike" baseline="0" dirty="0">
                <a:latin typeface="Segoe"/>
                <a:ea typeface="ＭＳ ゴシック"/>
              </a:rPr>
              <a:t>1.	On the ribbon, click the </a:t>
            </a:r>
            <a:r>
              <a:rPr lang="en-US" sz="2000" b="1" i="0" u="none" strike="noStrike" baseline="0" dirty="0">
                <a:solidFill>
                  <a:srgbClr val="FF0000"/>
                </a:solidFill>
                <a:latin typeface="Segoe"/>
                <a:ea typeface="ＭＳ ゴシック"/>
              </a:rPr>
              <a:t>View</a:t>
            </a:r>
            <a:r>
              <a:rPr lang="en-US" sz="2000" b="1" i="0" u="none" strike="noStrike" baseline="0" dirty="0">
                <a:latin typeface="Segoe"/>
                <a:ea typeface="ＭＳ ゴシック"/>
              </a:rPr>
              <a:t> </a:t>
            </a:r>
            <a:r>
              <a:rPr lang="en-US" sz="2000" b="0" i="0" u="none" strike="noStrike" baseline="0" dirty="0">
                <a:latin typeface="Segoe"/>
                <a:ea typeface="ＭＳ ゴシック"/>
              </a:rPr>
              <a:t>tab, and then click </a:t>
            </a:r>
            <a:r>
              <a:rPr lang="en-US" sz="2000" b="1" i="0" u="none" strike="noStrike" baseline="0" dirty="0">
                <a:solidFill>
                  <a:srgbClr val="FF0000"/>
                </a:solidFill>
                <a:latin typeface="Segoe"/>
                <a:ea typeface="ＭＳ ゴシック"/>
              </a:rPr>
              <a:t>Task Usage</a:t>
            </a:r>
            <a:r>
              <a:rPr lang="en-US" sz="2000" b="0" i="0" u="none" strike="noStrike" baseline="0" dirty="0">
                <a:solidFill>
                  <a:srgbClr val="FF0000"/>
                </a:solidFill>
                <a:latin typeface="Segoe"/>
                <a:ea typeface="ＭＳ ゴシック"/>
              </a:rPr>
              <a:t>.</a:t>
            </a:r>
            <a:r>
              <a:rPr lang="en-US" sz="2000" b="0" i="0" u="none" strike="noStrike" baseline="0" dirty="0">
                <a:latin typeface="Segoe"/>
                <a:ea typeface="ＭＳ ゴシック"/>
              </a:rPr>
              <a:t> The Task Usage view appears.</a:t>
            </a:r>
          </a:p>
          <a:p>
            <a:pPr lvl="1" rtl="0"/>
            <a:r>
              <a:rPr lang="en-US" sz="2000" b="0" i="0" u="none" strike="noStrike" baseline="0" dirty="0">
                <a:latin typeface="Segoe"/>
                <a:ea typeface="ＭＳ ゴシック"/>
              </a:rPr>
              <a:t>2.	[Press the </a:t>
            </a:r>
            <a:r>
              <a:rPr lang="en-US" sz="2000" b="1" i="0" u="none" strike="noStrike" baseline="0" dirty="0">
                <a:solidFill>
                  <a:srgbClr val="FF0000"/>
                </a:solidFill>
                <a:latin typeface="Segoe"/>
                <a:ea typeface="ＭＳ ゴシック"/>
              </a:rPr>
              <a:t>F5</a:t>
            </a:r>
            <a:r>
              <a:rPr lang="en-US" sz="2000" b="1" i="0" u="none" strike="noStrike" baseline="0" dirty="0">
                <a:latin typeface="Segoe"/>
                <a:ea typeface="ＭＳ ゴシック"/>
              </a:rPr>
              <a:t> </a:t>
            </a:r>
            <a:r>
              <a:rPr lang="en-US" sz="2000" b="0" i="0" u="none" strike="noStrike" baseline="0" dirty="0">
                <a:latin typeface="Segoe"/>
                <a:ea typeface="ＭＳ ゴシック"/>
              </a:rPr>
              <a:t>key.] Type </a:t>
            </a:r>
            <a:r>
              <a:rPr lang="en-US" sz="2000" b="1" i="0" u="none" strike="noStrike" baseline="0" dirty="0">
                <a:solidFill>
                  <a:srgbClr val="FF0000"/>
                </a:solidFill>
                <a:latin typeface="Segoe"/>
                <a:ea typeface="ＭＳ ゴシック"/>
              </a:rPr>
              <a:t>75</a:t>
            </a:r>
            <a:r>
              <a:rPr lang="en-US" sz="2000" b="1" i="0" u="none" strike="noStrike" baseline="0" dirty="0">
                <a:latin typeface="Segoe"/>
                <a:ea typeface="ＭＳ ゴシック"/>
              </a:rPr>
              <a:t> </a:t>
            </a:r>
            <a:r>
              <a:rPr lang="en-US" sz="2000" b="0" i="0" u="none" strike="noStrike" baseline="0" dirty="0">
                <a:latin typeface="Segoe"/>
                <a:ea typeface="ＭＳ ゴシック"/>
              </a:rPr>
              <a:t>in the ID box, and then click </a:t>
            </a:r>
            <a:r>
              <a:rPr lang="en-US" sz="2000" b="1" i="0" u="none" strike="noStrike" baseline="0" dirty="0">
                <a:solidFill>
                  <a:srgbClr val="FF0000"/>
                </a:solidFill>
                <a:latin typeface="Segoe"/>
                <a:ea typeface="ＭＳ ゴシック"/>
              </a:rPr>
              <a:t>OK</a:t>
            </a:r>
            <a:r>
              <a:rPr lang="en-US" sz="2000" b="0" i="0" u="none" strike="noStrike" baseline="0" dirty="0">
                <a:latin typeface="Segoe"/>
                <a:ea typeface="ＭＳ ゴシック"/>
              </a:rPr>
              <a:t>. Microsoft Project displays the “Duplicate audio and video masters” task. Your screen should look similar to the</a:t>
            </a:r>
            <a:r>
              <a:rPr lang="en-US" sz="2000" b="0" i="0" u="none" strike="noStrike" dirty="0">
                <a:latin typeface="Segoe"/>
                <a:ea typeface="ＭＳ ゴシック"/>
              </a:rPr>
              <a:t> f</a:t>
            </a:r>
            <a:r>
              <a:rPr lang="en-US" sz="2000" b="0" i="0" u="none" strike="noStrike" baseline="0" dirty="0">
                <a:latin typeface="Segoe"/>
                <a:ea typeface="ＭＳ ゴシック"/>
              </a:rPr>
              <a:t>igure below.</a:t>
            </a:r>
            <a:endParaRPr lang="en-US" sz="2000" b="0" i="0" u="none" strike="noStrike" baseline="0" dirty="0">
              <a:latin typeface="Times New Roman"/>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a:t>Microsoft Official Academic Course, Microsoft Project 2013</a:t>
            </a:r>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24</a:t>
            </a:fld>
            <a:endParaRPr lang="en-US" dirty="0"/>
          </a:p>
        </p:txBody>
      </p:sp>
      <p:pic>
        <p:nvPicPr>
          <p:cNvPr id="7" name="Picture 6" descr="1306.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3000" y="3602123"/>
            <a:ext cx="6858000" cy="2649238"/>
          </a:xfrm>
          <a:prstGeom prst="rect">
            <a:avLst/>
          </a:prstGeom>
        </p:spPr>
      </p:pic>
      <p:sp>
        <p:nvSpPr>
          <p:cNvPr id="8" name="Rounded Rectangle 7"/>
          <p:cNvSpPr/>
          <p:nvPr/>
        </p:nvSpPr>
        <p:spPr bwMode="auto">
          <a:xfrm>
            <a:off x="2971800" y="3505200"/>
            <a:ext cx="3810000" cy="304800"/>
          </a:xfrm>
          <a:prstGeom prst="roundRect">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28207982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a:solidFill>
                  <a:srgbClr val="009E49"/>
                </a:solidFill>
                <a:latin typeface="Segoe"/>
                <a:ea typeface="ＭＳ ゴシック"/>
              </a:rPr>
              <a:t>Step by Step: Delay the Start of a Resource Assignment</a:t>
            </a:r>
            <a:endParaRPr lang="en-US" b="0" i="0" u="none" strike="noStrike" baseline="0">
              <a:solidFill>
                <a:srgbClr val="009E49"/>
              </a:solidFill>
              <a:latin typeface="Times New Roman"/>
              <a:ea typeface="ＭＳ ゴシック"/>
            </a:endParaRPr>
          </a:p>
        </p:txBody>
      </p:sp>
      <p:sp>
        <p:nvSpPr>
          <p:cNvPr id="3" name="Text Placeholder 2"/>
          <p:cNvSpPr>
            <a:spLocks noGrp="1"/>
          </p:cNvSpPr>
          <p:nvPr>
            <p:ph type="body" idx="1"/>
          </p:nvPr>
        </p:nvSpPr>
        <p:spPr/>
        <p:txBody>
          <a:bodyPr/>
          <a:lstStyle/>
          <a:p>
            <a:pPr lvl="0" rtl="0"/>
            <a:r>
              <a:rPr lang="en-US" b="0" i="0" u="none" strike="noStrike" baseline="0" dirty="0">
                <a:latin typeface="Segoe"/>
                <a:ea typeface="ＭＳ ゴシック"/>
              </a:rPr>
              <a:t>Luis </a:t>
            </a:r>
            <a:r>
              <a:rPr lang="en-US" b="0" i="0" u="none" strike="noStrike" baseline="0" dirty="0" err="1">
                <a:latin typeface="Segoe"/>
                <a:ea typeface="ＭＳ ゴシック"/>
              </a:rPr>
              <a:t>Bonifaz</a:t>
            </a:r>
            <a:r>
              <a:rPr lang="en-US" b="0" i="0" u="none" strike="noStrike" baseline="0" dirty="0">
                <a:latin typeface="Segoe"/>
                <a:ea typeface="ＭＳ ゴシック"/>
              </a:rPr>
              <a:t> will inspect the final copies of the masters, so you want to delay his work on this task until Wednesday, August 10, 2016.</a:t>
            </a:r>
          </a:p>
          <a:p>
            <a:pPr lvl="1" rtl="0"/>
            <a:r>
              <a:rPr lang="en-US" b="0" i="0" u="none" strike="noStrike" baseline="0" dirty="0">
                <a:latin typeface="Segoe"/>
                <a:ea typeface="ＭＳ ゴシック"/>
              </a:rPr>
              <a:t>3.	In the Task Name column, double-click the name of the resource </a:t>
            </a:r>
            <a:r>
              <a:rPr lang="en-US" b="1" i="0" u="none" strike="noStrike" baseline="0" dirty="0">
                <a:solidFill>
                  <a:srgbClr val="FF0000"/>
                </a:solidFill>
                <a:latin typeface="Segoe"/>
                <a:ea typeface="ＭＳ ゴシック"/>
              </a:rPr>
              <a:t>Luis </a:t>
            </a:r>
            <a:r>
              <a:rPr lang="en-US" b="1" i="0" u="none" strike="noStrike" baseline="0" dirty="0" err="1">
                <a:solidFill>
                  <a:srgbClr val="FF0000"/>
                </a:solidFill>
                <a:latin typeface="Segoe"/>
                <a:ea typeface="ＭＳ ゴシック"/>
              </a:rPr>
              <a:t>Bonifaz</a:t>
            </a:r>
            <a:r>
              <a:rPr lang="en-US" b="0" i="0" u="none" strike="noStrike" baseline="0" dirty="0">
                <a:latin typeface="Segoe"/>
                <a:ea typeface="ＭＳ ゴシック"/>
              </a:rPr>
              <a:t>. The Assignment Information dialog box appears. You can also click on the name of the resource, then click Resource tab and select the Information button.</a:t>
            </a:r>
          </a:p>
          <a:p>
            <a:pPr lvl="1" rtl="0"/>
            <a:r>
              <a:rPr lang="en-US" b="0" i="0" u="none" strike="noStrike" baseline="0" dirty="0">
                <a:latin typeface="Segoe"/>
                <a:ea typeface="ＭＳ ゴシック"/>
              </a:rPr>
              <a:t>4.	Click the </a:t>
            </a:r>
            <a:r>
              <a:rPr lang="en-US" b="1" i="0" u="none" strike="noStrike" baseline="0" dirty="0">
                <a:solidFill>
                  <a:srgbClr val="FF0000"/>
                </a:solidFill>
                <a:latin typeface="Segoe"/>
                <a:ea typeface="ＭＳ ゴシック"/>
              </a:rPr>
              <a:t>General</a:t>
            </a:r>
            <a:r>
              <a:rPr lang="en-US" b="1" i="0" u="none" strike="noStrike" baseline="0" dirty="0">
                <a:latin typeface="Segoe"/>
                <a:ea typeface="ＭＳ ゴシック"/>
              </a:rPr>
              <a:t> </a:t>
            </a:r>
            <a:r>
              <a:rPr lang="en-US" b="0" i="0" u="none" strike="noStrike" baseline="0" dirty="0">
                <a:latin typeface="Segoe"/>
                <a:ea typeface="ＭＳ ゴシック"/>
              </a:rPr>
              <a:t>tab if it not already selected.</a:t>
            </a:r>
            <a:endParaRPr lang="en-US" b="0" i="0" u="none" strike="noStrike" baseline="0" dirty="0">
              <a:latin typeface="Times New Roman"/>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a:t>Microsoft Official Academic Course, Microsoft Project 2013</a:t>
            </a:r>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25</a:t>
            </a:fld>
            <a:endParaRPr lang="en-US" dirty="0"/>
          </a:p>
        </p:txBody>
      </p:sp>
    </p:spTree>
    <p:extLst>
      <p:ext uri="{BB962C8B-B14F-4D97-AF65-F5344CB8AC3E}">
        <p14:creationId xmlns:p14="http://schemas.microsoft.com/office/powerpoint/2010/main" val="3147708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a:solidFill>
                  <a:srgbClr val="009E49"/>
                </a:solidFill>
                <a:latin typeface="Segoe"/>
                <a:ea typeface="ＭＳ ゴシック"/>
              </a:rPr>
              <a:t>Step by Step: Delay the Start of a Resource Assignment</a:t>
            </a:r>
            <a:endParaRPr lang="en-US" b="0" i="0" u="none" strike="noStrike" baseline="0">
              <a:solidFill>
                <a:srgbClr val="009E49"/>
              </a:solidFill>
              <a:latin typeface="Times New Roman"/>
              <a:ea typeface="ＭＳ ゴシック"/>
            </a:endParaRPr>
          </a:p>
        </p:txBody>
      </p:sp>
      <p:sp>
        <p:nvSpPr>
          <p:cNvPr id="3" name="Text Placeholder 2"/>
          <p:cNvSpPr>
            <a:spLocks noGrp="1"/>
          </p:cNvSpPr>
          <p:nvPr>
            <p:ph type="body" idx="1"/>
          </p:nvPr>
        </p:nvSpPr>
        <p:spPr/>
        <p:txBody>
          <a:bodyPr/>
          <a:lstStyle/>
          <a:p>
            <a:pPr lvl="1" rtl="0"/>
            <a:r>
              <a:rPr lang="en-US" sz="2000" b="0" i="0" u="none" strike="noStrike" baseline="0" dirty="0">
                <a:latin typeface="Segoe"/>
                <a:ea typeface="ＭＳ ゴシック"/>
              </a:rPr>
              <a:t>5.	In the Start box, type or select </a:t>
            </a:r>
            <a:r>
              <a:rPr lang="en-US" sz="2000" b="1" i="0" u="none" strike="noStrike" baseline="0" dirty="0">
                <a:solidFill>
                  <a:srgbClr val="FF0000"/>
                </a:solidFill>
                <a:latin typeface="Segoe"/>
                <a:ea typeface="ＭＳ ゴシック"/>
              </a:rPr>
              <a:t>8/10/16</a:t>
            </a:r>
            <a:r>
              <a:rPr lang="en-US" sz="2000" b="0" i="0" u="none" strike="noStrike" baseline="0" dirty="0">
                <a:latin typeface="Segoe"/>
                <a:ea typeface="ＭＳ ゴシック"/>
              </a:rPr>
              <a:t>, and then click </a:t>
            </a:r>
            <a:r>
              <a:rPr lang="en-US" sz="2000" b="1" i="0" u="none" strike="noStrike" baseline="0" dirty="0">
                <a:solidFill>
                  <a:srgbClr val="FF0000"/>
                </a:solidFill>
                <a:latin typeface="Segoe"/>
                <a:ea typeface="ＭＳ ゴシック"/>
              </a:rPr>
              <a:t>OK</a:t>
            </a:r>
            <a:r>
              <a:rPr lang="en-US" sz="2000" b="1" i="0" u="none" strike="noStrike" baseline="0" dirty="0">
                <a:latin typeface="Segoe"/>
                <a:ea typeface="ＭＳ ゴシック"/>
              </a:rPr>
              <a:t> </a:t>
            </a:r>
            <a:r>
              <a:rPr lang="en-US" sz="2000" b="0" i="0" u="none" strike="noStrike" baseline="0" dirty="0">
                <a:latin typeface="Segoe"/>
                <a:ea typeface="ＭＳ ゴシック"/>
              </a:rPr>
              <a:t>to close the </a:t>
            </a:r>
            <a:r>
              <a:rPr lang="en-US" sz="2000" b="1" i="0" u="none" strike="noStrike" baseline="0" dirty="0">
                <a:solidFill>
                  <a:srgbClr val="FF0000"/>
                </a:solidFill>
                <a:latin typeface="Segoe"/>
                <a:ea typeface="ＭＳ ゴシック"/>
              </a:rPr>
              <a:t>Assignment Information </a:t>
            </a:r>
            <a:r>
              <a:rPr lang="en-US" sz="2000" b="0" i="0" u="none" strike="noStrike" baseline="0" dirty="0">
                <a:latin typeface="Segoe"/>
                <a:ea typeface="ＭＳ ゴシック"/>
              </a:rPr>
              <a:t>dialog box. Microsoft Project adjusts Luis </a:t>
            </a:r>
            <a:r>
              <a:rPr lang="en-US" sz="2000" b="0" i="0" u="none" strike="noStrike" baseline="0" dirty="0" err="1">
                <a:latin typeface="Segoe"/>
                <a:ea typeface="ＭＳ ゴシック"/>
              </a:rPr>
              <a:t>Bonifaz’s</a:t>
            </a:r>
            <a:r>
              <a:rPr lang="en-US" sz="2000" b="0" i="0" u="none" strike="noStrike" baseline="0" dirty="0">
                <a:latin typeface="Segoe"/>
                <a:ea typeface="ＭＳ ゴシック"/>
              </a:rPr>
              <a:t> assignment on this task so that he works eight hours on Wednesday. The other resources assigned to this task are not affected. Your screen should look similar to the figure below.</a:t>
            </a:r>
          </a:p>
        </p:txBody>
      </p:sp>
      <p:pic>
        <p:nvPicPr>
          <p:cNvPr id="4" name="Picture 3" descr="1307.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2800" y="3207200"/>
            <a:ext cx="7823200" cy="3193600"/>
          </a:xfrm>
          <a:prstGeom prst="rect">
            <a:avLst/>
          </a:prstGeom>
        </p:spPr>
      </p:pic>
      <p:sp>
        <p:nvSpPr>
          <p:cNvPr id="5" name="Rounded Rectangle 4"/>
          <p:cNvSpPr/>
          <p:nvPr/>
        </p:nvSpPr>
        <p:spPr bwMode="auto">
          <a:xfrm>
            <a:off x="2057400" y="3207200"/>
            <a:ext cx="6578600" cy="450400"/>
          </a:xfrm>
          <a:prstGeom prst="roundRect">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37947723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a:solidFill>
                  <a:srgbClr val="009E49"/>
                </a:solidFill>
                <a:latin typeface="Segoe"/>
                <a:ea typeface="ＭＳ ゴシック"/>
              </a:rPr>
              <a:t>Step by Step: Delay the Start of a Resource Assignment</a:t>
            </a:r>
            <a:endParaRPr lang="en-US" b="0" i="0" u="none" strike="noStrike" baseline="0">
              <a:solidFill>
                <a:srgbClr val="009E49"/>
              </a:solidFill>
              <a:latin typeface="Times New Roman"/>
              <a:ea typeface="ＭＳ ゴシック"/>
            </a:endParaRPr>
          </a:p>
        </p:txBody>
      </p:sp>
      <p:sp>
        <p:nvSpPr>
          <p:cNvPr id="3" name="Text Placeholder 2"/>
          <p:cNvSpPr>
            <a:spLocks noGrp="1"/>
          </p:cNvSpPr>
          <p:nvPr>
            <p:ph type="body" idx="1"/>
          </p:nvPr>
        </p:nvSpPr>
        <p:spPr/>
        <p:txBody>
          <a:bodyPr/>
          <a:lstStyle/>
          <a:p>
            <a:r>
              <a:rPr lang="en-US" dirty="0">
                <a:latin typeface="Segoe"/>
                <a:ea typeface="ＭＳ ゴシック"/>
              </a:rPr>
              <a:t>6.	</a:t>
            </a:r>
            <a:r>
              <a:rPr lang="en-US" b="1" dirty="0">
                <a:latin typeface="Segoe"/>
                <a:ea typeface="ＭＳ ゴシック"/>
              </a:rPr>
              <a:t>SAVE </a:t>
            </a:r>
            <a:r>
              <a:rPr lang="en-US" dirty="0">
                <a:latin typeface="Segoe"/>
                <a:ea typeface="ＭＳ ゴシック"/>
              </a:rPr>
              <a:t>the project schedule.</a:t>
            </a:r>
            <a:endParaRPr lang="en-US" dirty="0">
              <a:latin typeface="Times New Roman"/>
              <a:ea typeface="ＭＳ ゴシック"/>
            </a:endParaRPr>
          </a:p>
          <a:p>
            <a:pPr lvl="0" rtl="0"/>
            <a:r>
              <a:rPr lang="en-US" b="1" i="0" u="none" strike="noStrike" baseline="0" dirty="0">
                <a:latin typeface="Segoe"/>
                <a:ea typeface="ＭＳ ゴシック"/>
              </a:rPr>
              <a:t>PAUSE. LEAVE </a:t>
            </a:r>
            <a:r>
              <a:rPr lang="en-US" b="0" i="0" u="none" strike="noStrike" baseline="0" dirty="0">
                <a:latin typeface="Segoe"/>
                <a:ea typeface="ＭＳ ゴシック"/>
              </a:rPr>
              <a:t>Project open to use in the next exercise.</a:t>
            </a:r>
          </a:p>
          <a:p>
            <a:pPr lvl="0" rtl="0"/>
            <a:r>
              <a:rPr lang="en-US" b="0" i="0" u="none" strike="noStrike" baseline="0" dirty="0">
                <a:latin typeface="Segoe"/>
                <a:ea typeface="ＭＳ ゴシック"/>
              </a:rPr>
              <a:t>In this exercise, you delayed the start of work for a resource assigned to a task. </a:t>
            </a:r>
          </a:p>
          <a:p>
            <a:pPr lvl="0" rtl="0"/>
            <a:r>
              <a:rPr lang="en-US" b="0" i="0" u="none" strike="noStrike" baseline="0" dirty="0">
                <a:latin typeface="Segoe"/>
                <a:ea typeface="ＭＳ ゴシック"/>
              </a:rPr>
              <a:t>You can delay the start of work for any number of resources assigned to a task. </a:t>
            </a:r>
          </a:p>
          <a:p>
            <a:pPr lvl="0" rtl="0"/>
            <a:r>
              <a:rPr lang="en-US" b="0" i="0" u="none" strike="noStrike" baseline="0" dirty="0">
                <a:latin typeface="Segoe"/>
                <a:ea typeface="ＭＳ ゴシック"/>
              </a:rPr>
              <a:t>However, </a:t>
            </a:r>
            <a:r>
              <a:rPr lang="en-US" b="0" i="0" u="none" strike="noStrike" baseline="0" dirty="0">
                <a:solidFill>
                  <a:srgbClr val="FF0000"/>
                </a:solidFill>
                <a:latin typeface="Segoe"/>
                <a:ea typeface="ＭＳ ゴシック"/>
              </a:rPr>
              <a:t>if you need to delay the start of work for all resources on a particular task, it is better to just reschedule the start date of the task </a:t>
            </a:r>
            <a:r>
              <a:rPr lang="en-US" b="0" i="0" u="none" strike="noStrike" baseline="0" dirty="0">
                <a:latin typeface="Segoe"/>
                <a:ea typeface="ＭＳ ゴシック"/>
              </a:rPr>
              <a:t>(rather than adjusting each resource’s assignment).</a:t>
            </a:r>
            <a:endParaRPr lang="en-US" b="0" i="0" u="none" strike="noStrike" baseline="0" dirty="0">
              <a:latin typeface="Times New Roman"/>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a:t>Microsoft Official Academic Course, Microsoft Project 2013</a:t>
            </a:r>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27</a:t>
            </a:fld>
            <a:endParaRPr lang="en-US" dirty="0"/>
          </a:p>
        </p:txBody>
      </p:sp>
    </p:spTree>
    <p:extLst>
      <p:ext uri="{BB962C8B-B14F-4D97-AF65-F5344CB8AC3E}">
        <p14:creationId xmlns:p14="http://schemas.microsoft.com/office/powerpoint/2010/main" val="10607914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dirty="0">
                <a:solidFill>
                  <a:srgbClr val="009E49"/>
                </a:solidFill>
                <a:latin typeface="Segoe"/>
                <a:ea typeface="ＭＳ ゴシック"/>
              </a:rPr>
              <a:t>Applying </a:t>
            </a:r>
            <a:r>
              <a:rPr lang="en-US" b="0" i="0" u="none" strike="noStrike" baseline="0" dirty="0">
                <a:solidFill>
                  <a:srgbClr val="FF0000"/>
                </a:solidFill>
                <a:latin typeface="Segoe"/>
                <a:ea typeface="ＭＳ ゴシック"/>
              </a:rPr>
              <a:t>Contours</a:t>
            </a:r>
            <a:r>
              <a:rPr lang="en-US" b="0" i="0" u="none" strike="noStrike" baseline="0" dirty="0">
                <a:solidFill>
                  <a:srgbClr val="009E49"/>
                </a:solidFill>
                <a:latin typeface="Segoe"/>
                <a:ea typeface="ＭＳ ゴシック"/>
              </a:rPr>
              <a:t> to Assignments </a:t>
            </a:r>
            <a:br>
              <a:rPr lang="en-US" b="0" i="0" u="none" strike="noStrike" baseline="0" dirty="0">
                <a:solidFill>
                  <a:srgbClr val="009E49"/>
                </a:solidFill>
                <a:latin typeface="Segoe"/>
                <a:ea typeface="ＭＳ ゴシック"/>
              </a:rPr>
            </a:br>
            <a:r>
              <a:rPr lang="en-US" b="0" i="0" u="none" strike="noStrike" baseline="0" dirty="0">
                <a:solidFill>
                  <a:srgbClr val="FF0000"/>
                </a:solidFill>
                <a:latin typeface="Segoe"/>
                <a:ea typeface="ＭＳ ゴシック"/>
              </a:rPr>
              <a:t>End of Part1</a:t>
            </a:r>
            <a:endParaRPr lang="en-US" b="0" i="0" u="none" strike="noStrike" baseline="0" dirty="0">
              <a:solidFill>
                <a:srgbClr val="FF0000"/>
              </a:solidFill>
              <a:latin typeface="Times New Roman"/>
              <a:ea typeface="ＭＳ ゴシック"/>
            </a:endParaRPr>
          </a:p>
        </p:txBody>
      </p:sp>
      <p:sp>
        <p:nvSpPr>
          <p:cNvPr id="3" name="Text Placeholder 2"/>
          <p:cNvSpPr>
            <a:spLocks noGrp="1"/>
          </p:cNvSpPr>
          <p:nvPr>
            <p:ph type="body" idx="1"/>
          </p:nvPr>
        </p:nvSpPr>
        <p:spPr/>
        <p:txBody>
          <a:bodyPr/>
          <a:lstStyle/>
          <a:p>
            <a:pPr lvl="0" rtl="0"/>
            <a:r>
              <a:rPr lang="en-US" b="0" i="0" u="none" strike="noStrike" baseline="0" dirty="0">
                <a:latin typeface="Segoe"/>
                <a:ea typeface="ＭＳ ゴシック"/>
              </a:rPr>
              <a:t>You can control the amount of time a resource works on a task by applying a work contour. </a:t>
            </a:r>
          </a:p>
          <a:p>
            <a:pPr lvl="0" rtl="0"/>
            <a:r>
              <a:rPr lang="en-US" b="0" i="0" u="none" strike="noStrike" baseline="0" dirty="0">
                <a:latin typeface="Segoe"/>
                <a:ea typeface="ＭＳ ゴシック"/>
              </a:rPr>
              <a:t>A contour describes the way the resource’s work is distributed over time.</a:t>
            </a:r>
          </a:p>
          <a:p>
            <a:pPr lvl="0" rtl="0"/>
            <a:r>
              <a:rPr lang="en-US" b="0" i="0" u="none" strike="noStrike" baseline="0" dirty="0">
                <a:latin typeface="Segoe"/>
                <a:ea typeface="ＭＳ ゴシック"/>
              </a:rPr>
              <a:t>To </a:t>
            </a:r>
            <a:r>
              <a:rPr lang="en-US" b="1" i="0" u="none" strike="noStrike" baseline="0" dirty="0">
                <a:latin typeface="Segoe"/>
                <a:ea typeface="ＭＳ ゴシック"/>
              </a:rPr>
              <a:t>optimize</a:t>
            </a:r>
            <a:r>
              <a:rPr lang="en-US" b="0" i="0" u="none" strike="noStrike" baseline="0" dirty="0">
                <a:latin typeface="Segoe"/>
                <a:ea typeface="ＭＳ ゴシック"/>
              </a:rPr>
              <a:t> your project schedule, you can apply a </a:t>
            </a:r>
            <a:r>
              <a:rPr lang="en-US" b="1" i="0" u="none" strike="noStrike" baseline="0" dirty="0">
                <a:latin typeface="Segoe"/>
                <a:ea typeface="ＭＳ ゴシック"/>
              </a:rPr>
              <a:t>predefined</a:t>
            </a:r>
            <a:r>
              <a:rPr lang="en-US" b="0" i="0" u="none" strike="noStrike" baseline="0" dirty="0">
                <a:latin typeface="Segoe"/>
                <a:ea typeface="ＭＳ ゴシック"/>
              </a:rPr>
              <a:t> </a:t>
            </a:r>
            <a:r>
              <a:rPr lang="en-US" b="1" i="0" u="none" strike="noStrike" baseline="0" dirty="0">
                <a:latin typeface="Segoe"/>
                <a:ea typeface="ＭＳ ゴシック"/>
              </a:rPr>
              <a:t>contour</a:t>
            </a:r>
            <a:r>
              <a:rPr lang="en-US" b="0" i="0" u="none" strike="noStrike" baseline="0" dirty="0">
                <a:latin typeface="Segoe"/>
                <a:ea typeface="ＭＳ ゴシック"/>
              </a:rPr>
              <a:t> to a task’s assignments.</a:t>
            </a:r>
            <a:endParaRPr lang="en-US" b="0" i="0" u="none" strike="noStrike" baseline="0" dirty="0">
              <a:latin typeface="Times New Roman"/>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a:t>Microsoft Official Academic Course, Microsoft Project 2013</a:t>
            </a:r>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28</a:t>
            </a:fld>
            <a:endParaRPr lang="en-US" dirty="0"/>
          </a:p>
        </p:txBody>
      </p:sp>
    </p:spTree>
    <p:extLst>
      <p:ext uri="{BB962C8B-B14F-4D97-AF65-F5344CB8AC3E}">
        <p14:creationId xmlns:p14="http://schemas.microsoft.com/office/powerpoint/2010/main" val="19144082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a:solidFill>
                  <a:srgbClr val="009E49"/>
                </a:solidFill>
                <a:latin typeface="Segoe"/>
                <a:ea typeface="ＭＳ ゴシック"/>
              </a:rPr>
              <a:t>Step by Step: Apply a Contour to a Resource Assignment</a:t>
            </a:r>
            <a:endParaRPr lang="en-US" b="0" i="0" u="none" strike="noStrike" baseline="0">
              <a:solidFill>
                <a:srgbClr val="009E49"/>
              </a:solidFill>
              <a:latin typeface="Times New Roman"/>
              <a:ea typeface="ＭＳ ゴシック"/>
            </a:endParaRPr>
          </a:p>
        </p:txBody>
      </p:sp>
      <p:sp>
        <p:nvSpPr>
          <p:cNvPr id="3" name="Text Placeholder 2"/>
          <p:cNvSpPr>
            <a:spLocks noGrp="1"/>
          </p:cNvSpPr>
          <p:nvPr>
            <p:ph type="body" idx="1"/>
          </p:nvPr>
        </p:nvSpPr>
        <p:spPr/>
        <p:txBody>
          <a:bodyPr/>
          <a:lstStyle/>
          <a:p>
            <a:pPr lvl="0" rtl="0"/>
            <a:r>
              <a:rPr lang="en-US" sz="2000" b="1" i="0" u="none" strike="noStrike" baseline="0" dirty="0">
                <a:latin typeface="Segoe"/>
                <a:ea typeface="ＭＳ ゴシック"/>
              </a:rPr>
              <a:t>USE </a:t>
            </a:r>
            <a:r>
              <a:rPr lang="en-US" sz="2000" b="0" i="0" u="none" strike="noStrike" baseline="0" dirty="0">
                <a:latin typeface="Segoe"/>
                <a:ea typeface="ＭＳ ゴシック"/>
              </a:rPr>
              <a:t>the project schedule you created in the previous exercise.</a:t>
            </a:r>
          </a:p>
          <a:p>
            <a:pPr lvl="1" rtl="0"/>
            <a:r>
              <a:rPr lang="en-US" sz="2000" b="0" i="0" u="none" strike="noStrike" baseline="0" dirty="0">
                <a:latin typeface="Segoe"/>
                <a:ea typeface="ＭＳ ゴシック"/>
              </a:rPr>
              <a:t>1.	[Press the </a:t>
            </a:r>
            <a:r>
              <a:rPr lang="en-US" sz="2000" b="1" i="0" u="none" strike="noStrike" baseline="0" dirty="0">
                <a:solidFill>
                  <a:srgbClr val="FF0000"/>
                </a:solidFill>
                <a:latin typeface="Segoe"/>
                <a:ea typeface="ＭＳ ゴシック"/>
              </a:rPr>
              <a:t>F5</a:t>
            </a:r>
            <a:r>
              <a:rPr lang="en-US" sz="2000" b="1" i="0" u="none" strike="noStrike" baseline="0" dirty="0">
                <a:latin typeface="Segoe"/>
                <a:ea typeface="ＭＳ ゴシック"/>
              </a:rPr>
              <a:t> </a:t>
            </a:r>
            <a:r>
              <a:rPr lang="en-US" sz="2000" b="0" i="0" u="none" strike="noStrike" baseline="0" dirty="0">
                <a:latin typeface="Segoe"/>
                <a:ea typeface="ＭＳ ゴシック"/>
              </a:rPr>
              <a:t>key.] Type </a:t>
            </a:r>
            <a:r>
              <a:rPr lang="en-US" sz="2000" b="1" i="0" u="none" strike="noStrike" baseline="0" dirty="0">
                <a:solidFill>
                  <a:srgbClr val="FF0000"/>
                </a:solidFill>
                <a:latin typeface="Segoe"/>
                <a:ea typeface="ＭＳ ゴシック"/>
              </a:rPr>
              <a:t>70</a:t>
            </a:r>
            <a:r>
              <a:rPr lang="en-US" sz="2000" b="1" i="0" u="none" strike="noStrike" baseline="0" dirty="0">
                <a:latin typeface="Segoe"/>
                <a:ea typeface="ＭＳ ゴシック"/>
              </a:rPr>
              <a:t> </a:t>
            </a:r>
            <a:r>
              <a:rPr lang="en-US" sz="2000" b="0" i="0" u="none" strike="noStrike" baseline="0" dirty="0">
                <a:latin typeface="Segoe"/>
                <a:ea typeface="ＭＳ ゴシック"/>
              </a:rPr>
              <a:t>in the ID box, and then click </a:t>
            </a:r>
            <a:r>
              <a:rPr lang="en-US" sz="2000" b="1" i="0" u="none" strike="noStrike" baseline="0" dirty="0">
                <a:solidFill>
                  <a:srgbClr val="FF0000"/>
                </a:solidFill>
                <a:latin typeface="Segoe"/>
                <a:ea typeface="ＭＳ ゴシック"/>
              </a:rPr>
              <a:t>OK</a:t>
            </a:r>
            <a:r>
              <a:rPr lang="en-US" sz="2000" b="0" i="0" u="none" strike="noStrike" baseline="0" dirty="0">
                <a:latin typeface="Segoe"/>
                <a:ea typeface="ＭＳ ゴシック"/>
              </a:rPr>
              <a:t>. Microsoft Project scrolls to Task 70.</a:t>
            </a:r>
          </a:p>
          <a:p>
            <a:pPr lvl="1" rtl="0"/>
            <a:r>
              <a:rPr lang="en-US" sz="2000" b="0" i="0" u="none" strike="noStrike" baseline="0" dirty="0">
                <a:latin typeface="Segoe"/>
                <a:ea typeface="ＭＳ ゴシック"/>
              </a:rPr>
              <a:t>2.	On the ribbon, click the </a:t>
            </a:r>
            <a:r>
              <a:rPr lang="en-US" sz="2000" b="1" i="0" u="none" strike="noStrike" baseline="0" dirty="0">
                <a:solidFill>
                  <a:srgbClr val="FF0000"/>
                </a:solidFill>
                <a:latin typeface="Segoe"/>
                <a:ea typeface="ＭＳ ゴシック"/>
              </a:rPr>
              <a:t>Tables</a:t>
            </a:r>
            <a:r>
              <a:rPr lang="en-US" sz="2000" b="1" i="0" u="none" strike="noStrike" baseline="0" dirty="0">
                <a:latin typeface="Segoe"/>
                <a:ea typeface="ＭＳ ゴシック"/>
              </a:rPr>
              <a:t> </a:t>
            </a:r>
            <a:r>
              <a:rPr lang="en-US" sz="2000" b="0" i="0" u="none" strike="noStrike" baseline="0" dirty="0">
                <a:latin typeface="Segoe"/>
                <a:ea typeface="ＭＳ ゴシック"/>
              </a:rPr>
              <a:t>button, select the </a:t>
            </a:r>
            <a:r>
              <a:rPr lang="en-US" sz="2000" b="1" i="0" u="none" strike="noStrike" baseline="0" dirty="0">
                <a:solidFill>
                  <a:srgbClr val="FF0000"/>
                </a:solidFill>
                <a:latin typeface="Segoe"/>
                <a:ea typeface="ＭＳ ゴシック"/>
              </a:rPr>
              <a:t>Entry</a:t>
            </a:r>
            <a:r>
              <a:rPr lang="en-US" sz="2000" b="1" i="0" u="none" strike="noStrike" baseline="0" dirty="0">
                <a:latin typeface="Segoe"/>
                <a:ea typeface="ＭＳ ゴシック"/>
              </a:rPr>
              <a:t> </a:t>
            </a:r>
            <a:r>
              <a:rPr lang="en-US" sz="2000" b="0" i="0" u="none" strike="noStrike" baseline="0" dirty="0">
                <a:latin typeface="Segoe"/>
                <a:ea typeface="ＭＳ ゴシック"/>
              </a:rPr>
              <a:t>table and bring the center divider to the left so the duration column is the last one visible. Your screen should look similar to the figure below.</a:t>
            </a:r>
            <a:endParaRPr lang="en-US" sz="2000" b="0" i="0" u="none" strike="noStrike" baseline="0" dirty="0">
              <a:latin typeface="Times New Roman"/>
              <a:ea typeface="ＭＳ ゴシック"/>
            </a:endParaRPr>
          </a:p>
        </p:txBody>
      </p:sp>
      <p:pic>
        <p:nvPicPr>
          <p:cNvPr id="4" name="Picture 3" descr="1308.png"/>
          <p:cNvPicPr>
            <a:picLocks noChangeAspect="1"/>
          </p:cNvPicPr>
          <p:nvPr/>
        </p:nvPicPr>
        <p:blipFill rotWithShape="1">
          <a:blip r:embed="rId2" cstate="print">
            <a:extLst>
              <a:ext uri="{28A0092B-C50C-407E-A947-70E740481C1C}">
                <a14:useLocalDpi xmlns:a14="http://schemas.microsoft.com/office/drawing/2010/main" val="0"/>
              </a:ext>
            </a:extLst>
          </a:blip>
          <a:srcRect b="14095"/>
          <a:stretch/>
        </p:blipFill>
        <p:spPr>
          <a:xfrm>
            <a:off x="952500" y="3678657"/>
            <a:ext cx="7239000" cy="2722143"/>
          </a:xfrm>
          <a:prstGeom prst="rect">
            <a:avLst/>
          </a:prstGeom>
        </p:spPr>
      </p:pic>
      <p:sp>
        <p:nvSpPr>
          <p:cNvPr id="5" name="Rounded Rectangle 4"/>
          <p:cNvSpPr/>
          <p:nvPr/>
        </p:nvSpPr>
        <p:spPr bwMode="auto">
          <a:xfrm>
            <a:off x="2971800" y="3602457"/>
            <a:ext cx="3810000" cy="304800"/>
          </a:xfrm>
          <a:prstGeom prst="roundRect">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5445775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a:solidFill>
                  <a:srgbClr val="009E49"/>
                </a:solidFill>
                <a:latin typeface="Segoe"/>
                <a:ea typeface="ＭＳ ゴシック"/>
              </a:rPr>
              <a:t>Software Orientation</a:t>
            </a:r>
          </a:p>
        </p:txBody>
      </p:sp>
      <p:sp>
        <p:nvSpPr>
          <p:cNvPr id="3" name="Text Placeholder 2"/>
          <p:cNvSpPr>
            <a:spLocks noGrp="1"/>
          </p:cNvSpPr>
          <p:nvPr>
            <p:ph type="body" idx="1"/>
          </p:nvPr>
        </p:nvSpPr>
        <p:spPr/>
        <p:txBody>
          <a:bodyPr/>
          <a:lstStyle/>
          <a:p>
            <a:pPr lvl="0" rtl="0"/>
            <a:r>
              <a:rPr lang="en-US" b="0" i="0" u="none" strike="noStrike" baseline="0" dirty="0">
                <a:latin typeface="Segoe"/>
                <a:ea typeface="ＭＳ ゴシック"/>
              </a:rPr>
              <a:t>The Calendar Options, located in the Schedule section of the Project Options dialog box, are used to provide basic time values, such as the hours per day or week, fiscal year settings, and the first day of the week.</a:t>
            </a:r>
          </a:p>
          <a:p>
            <a:pPr lvl="0" rtl="0"/>
            <a:r>
              <a:rPr lang="en-US" b="0" i="0" u="none" strike="noStrike" baseline="0" dirty="0">
                <a:latin typeface="Segoe"/>
                <a:ea typeface="ＭＳ ゴシック"/>
              </a:rPr>
              <a:t>Keep in mind that the Calendar tab has nothing to do with Microsoft Project’s base, project, resource, or task calendars. </a:t>
            </a:r>
            <a:r>
              <a:rPr lang="en-US" b="0" i="0" u="none" strike="noStrike" baseline="0" dirty="0">
                <a:solidFill>
                  <a:srgbClr val="FF0000"/>
                </a:solidFill>
                <a:latin typeface="Segoe"/>
                <a:ea typeface="ＭＳ ゴシック"/>
              </a:rPr>
              <a:t>The settings on the Calendar tab </a:t>
            </a:r>
            <a:r>
              <a:rPr lang="en-US" b="1" i="0" u="sng" strike="noStrike" baseline="0" dirty="0">
                <a:solidFill>
                  <a:srgbClr val="FF0000"/>
                </a:solidFill>
                <a:latin typeface="Segoe"/>
                <a:ea typeface="ＭＳ ゴシック"/>
              </a:rPr>
              <a:t>affect only the time conversions for task durations </a:t>
            </a:r>
            <a:r>
              <a:rPr lang="en-US" b="0" i="0" u="none" strike="noStrike" baseline="0" dirty="0">
                <a:solidFill>
                  <a:srgbClr val="FF0000"/>
                </a:solidFill>
                <a:latin typeface="Segoe"/>
                <a:ea typeface="ＭＳ ゴシック"/>
              </a:rPr>
              <a:t>that you enter into Microsoft Project, not when work can or should be scheduled</a:t>
            </a:r>
            <a:r>
              <a:rPr lang="en-US" b="0" i="0" u="none" strike="noStrike" baseline="0" dirty="0">
                <a:latin typeface="Segoe"/>
                <a:ea typeface="ＭＳ ゴシック"/>
              </a:rPr>
              <a:t>.</a:t>
            </a:r>
            <a:endParaRPr lang="en-US" b="0" i="0" u="none" strike="noStrike" baseline="0" dirty="0">
              <a:latin typeface="Times New Roman"/>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a:t>Microsoft Official Academic Course, Microsoft Project 2013</a:t>
            </a:r>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3</a:t>
            </a:fld>
            <a:endParaRPr lang="en-US" dirty="0"/>
          </a:p>
        </p:txBody>
      </p:sp>
    </p:spTree>
    <p:extLst>
      <p:ext uri="{BB962C8B-B14F-4D97-AF65-F5344CB8AC3E}">
        <p14:creationId xmlns:p14="http://schemas.microsoft.com/office/powerpoint/2010/main" val="191172789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a:solidFill>
                  <a:srgbClr val="009E49"/>
                </a:solidFill>
                <a:latin typeface="Segoe"/>
                <a:ea typeface="ＭＳ ゴシック"/>
              </a:rPr>
              <a:t>Step by Step: Apply a Contour to a Resource Assignment</a:t>
            </a:r>
            <a:endParaRPr lang="en-US" b="0" i="0" u="none" strike="noStrike" baseline="0">
              <a:solidFill>
                <a:srgbClr val="009E49"/>
              </a:solidFill>
              <a:latin typeface="Times New Roman"/>
              <a:ea typeface="ＭＳ ゴシック"/>
            </a:endParaRPr>
          </a:p>
        </p:txBody>
      </p:sp>
      <p:sp>
        <p:nvSpPr>
          <p:cNvPr id="3" name="Text Placeholder 2"/>
          <p:cNvSpPr>
            <a:spLocks noGrp="1"/>
          </p:cNvSpPr>
          <p:nvPr>
            <p:ph type="body" idx="1"/>
          </p:nvPr>
        </p:nvSpPr>
        <p:spPr/>
        <p:txBody>
          <a:bodyPr/>
          <a:lstStyle/>
          <a:p>
            <a:pPr lvl="0" rtl="0"/>
            <a:r>
              <a:rPr lang="en-US" b="0" i="0" u="none" strike="noStrike" baseline="0" dirty="0">
                <a:latin typeface="Segoe"/>
                <a:ea typeface="ＭＳ ゴシック"/>
              </a:rPr>
              <a:t>This task has four resources assigned to it. </a:t>
            </a:r>
          </a:p>
          <a:p>
            <a:pPr lvl="0" rtl="0"/>
            <a:r>
              <a:rPr lang="en-US" b="0" i="0" u="none" strike="noStrike" baseline="0" dirty="0">
                <a:latin typeface="Segoe"/>
                <a:ea typeface="ＭＳ ゴシック"/>
              </a:rPr>
              <a:t>The time-scaled data illustrates that two of the four resources are scheduled to work on this task for two hours the first day, eight hours the next two days, and six hours the last day. </a:t>
            </a:r>
          </a:p>
          <a:p>
            <a:pPr lvl="0" rtl="0"/>
            <a:r>
              <a:rPr lang="en-US" b="0" i="0" u="none" strike="noStrike" baseline="0" dirty="0">
                <a:latin typeface="Segoe"/>
                <a:ea typeface="ＭＳ ゴシック"/>
              </a:rPr>
              <a:t>The last two resources, Greg </a:t>
            </a:r>
            <a:r>
              <a:rPr lang="en-US" b="0" i="0" u="none" strike="noStrike" baseline="0" dirty="0" err="1">
                <a:latin typeface="Segoe"/>
                <a:ea typeface="ＭＳ ゴシック"/>
              </a:rPr>
              <a:t>Guzik</a:t>
            </a:r>
            <a:r>
              <a:rPr lang="en-US" b="0" i="0" u="none" strike="noStrike" baseline="0" dirty="0">
                <a:latin typeface="Segoe"/>
                <a:ea typeface="ＭＳ ゴシック"/>
              </a:rPr>
              <a:t> and David Barber, are only working on this project half-time. </a:t>
            </a:r>
          </a:p>
          <a:p>
            <a:pPr lvl="0" rtl="0"/>
            <a:r>
              <a:rPr lang="en-US" b="0" i="0" u="none" strike="noStrike" baseline="0" dirty="0">
                <a:latin typeface="Segoe"/>
                <a:ea typeface="ＭＳ ゴシック"/>
              </a:rPr>
              <a:t>All these assignments have a </a:t>
            </a:r>
            <a:r>
              <a:rPr lang="en-US" b="1" i="0" u="sng" strike="noStrike" baseline="0" dirty="0">
                <a:solidFill>
                  <a:srgbClr val="FF0000"/>
                </a:solidFill>
                <a:latin typeface="Segoe"/>
                <a:ea typeface="ＭＳ ゴシック"/>
              </a:rPr>
              <a:t>flat</a:t>
            </a:r>
            <a:r>
              <a:rPr lang="en-US" b="0" i="0" u="none" strike="noStrike" baseline="0" dirty="0">
                <a:solidFill>
                  <a:srgbClr val="FF0000"/>
                </a:solidFill>
                <a:latin typeface="Segoe"/>
                <a:ea typeface="ＭＳ ゴシック"/>
              </a:rPr>
              <a:t> contour–Microsoft Project schedules their work based on a regular rate of eight hours per day. (</a:t>
            </a:r>
            <a:r>
              <a:rPr lang="en-US" b="0" i="0" u="sng" strike="noStrike" baseline="0" dirty="0">
                <a:solidFill>
                  <a:srgbClr val="FF0000"/>
                </a:solidFill>
                <a:latin typeface="Segoe"/>
                <a:ea typeface="ＭＳ ゴシック"/>
              </a:rPr>
              <a:t>The resources only work a portion on the first day because they are scheduled on another task</a:t>
            </a:r>
            <a:r>
              <a:rPr lang="en-US" b="0" i="0" u="none" strike="noStrike" baseline="0" dirty="0">
                <a:solidFill>
                  <a:srgbClr val="FF0000"/>
                </a:solidFill>
                <a:latin typeface="Segoe"/>
                <a:ea typeface="ＭＳ ゴシック"/>
              </a:rPr>
              <a:t>.) </a:t>
            </a:r>
            <a:endParaRPr lang="en-US" b="0" i="0" u="none" strike="noStrike" baseline="0" dirty="0">
              <a:solidFill>
                <a:srgbClr val="FF0000"/>
              </a:solidFill>
              <a:latin typeface="Times New Roman"/>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a:t>Microsoft Official Academic Course, Microsoft Project 2013</a:t>
            </a:r>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30</a:t>
            </a:fld>
            <a:endParaRPr lang="en-US" dirty="0"/>
          </a:p>
        </p:txBody>
      </p:sp>
    </p:spTree>
    <p:extLst>
      <p:ext uri="{BB962C8B-B14F-4D97-AF65-F5344CB8AC3E}">
        <p14:creationId xmlns:p14="http://schemas.microsoft.com/office/powerpoint/2010/main" val="38953216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a:solidFill>
                  <a:srgbClr val="009E49"/>
                </a:solidFill>
                <a:latin typeface="Segoe"/>
                <a:ea typeface="ＭＳ ゴシック"/>
              </a:rPr>
              <a:t>Step by Step: Apply a Contour to a Resource Assignment</a:t>
            </a:r>
            <a:endParaRPr lang="en-US" b="0" i="0" u="none" strike="noStrike" baseline="0">
              <a:solidFill>
                <a:srgbClr val="009E49"/>
              </a:solidFill>
              <a:latin typeface="Times New Roman"/>
              <a:ea typeface="ＭＳ ゴシック"/>
            </a:endParaRPr>
          </a:p>
        </p:txBody>
      </p:sp>
      <p:sp>
        <p:nvSpPr>
          <p:cNvPr id="3" name="Text Placeholder 2"/>
          <p:cNvSpPr>
            <a:spLocks noGrp="1"/>
          </p:cNvSpPr>
          <p:nvPr>
            <p:ph type="body" idx="1"/>
          </p:nvPr>
        </p:nvSpPr>
        <p:spPr/>
        <p:txBody>
          <a:bodyPr/>
          <a:lstStyle/>
          <a:p>
            <a:pPr lvl="0" rtl="0"/>
            <a:r>
              <a:rPr lang="en-US" b="0" i="0" u="none" strike="noStrike" baseline="0" dirty="0">
                <a:latin typeface="Segoe"/>
                <a:ea typeface="ＭＳ ゴシック"/>
              </a:rPr>
              <a:t>This is the </a:t>
            </a:r>
            <a:r>
              <a:rPr lang="en-US" b="0" i="0" u="sng" strike="noStrike" baseline="0" dirty="0">
                <a:latin typeface="Segoe"/>
                <a:ea typeface="ＭＳ ゴシック"/>
              </a:rPr>
              <a:t>default work contour type </a:t>
            </a:r>
            <a:r>
              <a:rPr lang="en-US" b="0" i="0" u="none" strike="noStrike" baseline="0" dirty="0">
                <a:latin typeface="Segoe"/>
                <a:ea typeface="ＭＳ ゴシック"/>
              </a:rPr>
              <a:t>that Microsoft Project uses when scheduling work.</a:t>
            </a:r>
          </a:p>
          <a:p>
            <a:pPr lvl="0" rtl="0"/>
            <a:r>
              <a:rPr lang="en-US" b="0" i="0" u="none" strike="noStrike" baseline="0" dirty="0">
                <a:latin typeface="Segoe"/>
                <a:ea typeface="ＭＳ ゴシック"/>
              </a:rPr>
              <a:t>You want to change Greg </a:t>
            </a:r>
            <a:r>
              <a:rPr lang="en-US" b="0" i="0" u="none" strike="noStrike" baseline="0" dirty="0" err="1">
                <a:latin typeface="Segoe"/>
                <a:ea typeface="ＭＳ ゴシック"/>
              </a:rPr>
              <a:t>Guzik’s</a:t>
            </a:r>
            <a:r>
              <a:rPr lang="en-US" b="0" i="0" u="none" strike="noStrike" baseline="0" dirty="0">
                <a:latin typeface="Segoe"/>
                <a:ea typeface="ＭＳ ゴシック"/>
              </a:rPr>
              <a:t> assignment on this task so that he starts with a brief daily assignment and increases his work time as the task progresses. He will still be working on the task after the other resources have finished their assignments.</a:t>
            </a:r>
          </a:p>
          <a:p>
            <a:pPr lvl="1" rtl="0"/>
            <a:r>
              <a:rPr lang="en-US" b="0" i="0" u="none" strike="noStrike" baseline="0" dirty="0">
                <a:latin typeface="Segoe"/>
                <a:ea typeface="ＭＳ ゴシック"/>
              </a:rPr>
              <a:t>2.	In the Task Name column under Task 70, double-click the </a:t>
            </a:r>
            <a:r>
              <a:rPr lang="en-US" b="1" i="0" u="none" strike="noStrike" baseline="0" dirty="0">
                <a:solidFill>
                  <a:srgbClr val="FF0000"/>
                </a:solidFill>
                <a:latin typeface="Segoe"/>
                <a:ea typeface="ＭＳ ゴシック"/>
              </a:rPr>
              <a:t>row heading cell of Greg</a:t>
            </a:r>
            <a:r>
              <a:rPr lang="en-US" b="1" i="0" u="none" strike="noStrike" baseline="0" dirty="0">
                <a:latin typeface="Segoe"/>
                <a:ea typeface="ＭＳ ゴシック"/>
              </a:rPr>
              <a:t> </a:t>
            </a:r>
            <a:r>
              <a:rPr lang="en-US" b="1" i="0" u="none" strike="noStrike" baseline="0" dirty="0" err="1">
                <a:solidFill>
                  <a:srgbClr val="FF0000"/>
                </a:solidFill>
                <a:latin typeface="Segoe"/>
                <a:ea typeface="ＭＳ ゴシック"/>
              </a:rPr>
              <a:t>Guzik</a:t>
            </a:r>
            <a:r>
              <a:rPr lang="en-US" b="0" i="0" u="none" strike="noStrike" baseline="0" dirty="0">
                <a:latin typeface="Segoe"/>
                <a:ea typeface="ＭＳ ゴシック"/>
              </a:rPr>
              <a:t>. The Assignment Information dialog box appears.</a:t>
            </a:r>
          </a:p>
          <a:p>
            <a:pPr lvl="1" rtl="0"/>
            <a:r>
              <a:rPr lang="en-US" b="0" i="0" u="none" strike="noStrike" baseline="0" dirty="0">
                <a:latin typeface="Segoe"/>
                <a:ea typeface="ＭＳ ゴシック"/>
              </a:rPr>
              <a:t>3.	Click the </a:t>
            </a:r>
            <a:r>
              <a:rPr lang="en-US" b="1" i="0" u="none" strike="noStrike" baseline="0" dirty="0">
                <a:solidFill>
                  <a:srgbClr val="FF0000"/>
                </a:solidFill>
                <a:latin typeface="Segoe"/>
                <a:ea typeface="ＭＳ ゴシック"/>
              </a:rPr>
              <a:t>General</a:t>
            </a:r>
            <a:r>
              <a:rPr lang="en-US" b="1" i="0" u="none" strike="noStrike" baseline="0" dirty="0">
                <a:latin typeface="Segoe"/>
                <a:ea typeface="ＭＳ ゴシック"/>
              </a:rPr>
              <a:t> </a:t>
            </a:r>
            <a:r>
              <a:rPr lang="en-US" b="0" i="0" u="none" strike="noStrike" baseline="0" dirty="0">
                <a:latin typeface="Segoe"/>
                <a:ea typeface="ＭＳ ゴシック"/>
              </a:rPr>
              <a:t>tab, if it not already selected.</a:t>
            </a:r>
            <a:endParaRPr lang="en-US" b="0" i="0" u="none" strike="noStrike" baseline="0" dirty="0">
              <a:latin typeface="Times New Roman"/>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a:t>Microsoft Official Academic Course, Microsoft Project 2013</a:t>
            </a:r>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31</a:t>
            </a:fld>
            <a:endParaRPr lang="en-US" dirty="0"/>
          </a:p>
        </p:txBody>
      </p:sp>
    </p:spTree>
    <p:extLst>
      <p:ext uri="{BB962C8B-B14F-4D97-AF65-F5344CB8AC3E}">
        <p14:creationId xmlns:p14="http://schemas.microsoft.com/office/powerpoint/2010/main" val="426070468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dirty="0">
                <a:solidFill>
                  <a:srgbClr val="009E49"/>
                </a:solidFill>
                <a:latin typeface="Segoe"/>
                <a:ea typeface="ＭＳ ゴシック"/>
              </a:rPr>
              <a:t>Step by Step: Apply a Contour to a Resource Assignment</a:t>
            </a:r>
            <a:endParaRPr lang="en-US" b="0" i="0" u="none" strike="noStrike" baseline="0" dirty="0">
              <a:solidFill>
                <a:srgbClr val="009E49"/>
              </a:solidFill>
              <a:latin typeface="Times New Roman"/>
              <a:ea typeface="ＭＳ ゴシック"/>
            </a:endParaRPr>
          </a:p>
        </p:txBody>
      </p:sp>
      <p:sp>
        <p:nvSpPr>
          <p:cNvPr id="3" name="Text Placeholder 2"/>
          <p:cNvSpPr>
            <a:spLocks noGrp="1"/>
          </p:cNvSpPr>
          <p:nvPr>
            <p:ph type="body" idx="1"/>
          </p:nvPr>
        </p:nvSpPr>
        <p:spPr/>
        <p:txBody>
          <a:bodyPr/>
          <a:lstStyle/>
          <a:p>
            <a:pPr lvl="1" rtl="0"/>
            <a:r>
              <a:rPr lang="en-US" b="0" i="0" u="none" strike="noStrike" baseline="0" dirty="0">
                <a:latin typeface="Segoe"/>
                <a:ea typeface="ＭＳ ゴシック"/>
              </a:rPr>
              <a:t>4.	In the Work contour box, select </a:t>
            </a:r>
            <a:r>
              <a:rPr lang="en-US" b="1" i="0" u="none" strike="noStrike" baseline="0" dirty="0">
                <a:solidFill>
                  <a:srgbClr val="FF0000"/>
                </a:solidFill>
                <a:latin typeface="Segoe"/>
                <a:ea typeface="ＭＳ ゴシック"/>
              </a:rPr>
              <a:t>Back Load</a:t>
            </a:r>
            <a:r>
              <a:rPr lang="en-US" b="1" i="0" u="none" strike="noStrike" baseline="0" dirty="0">
                <a:latin typeface="Segoe"/>
                <a:ea typeface="ＭＳ ゴシック"/>
              </a:rPr>
              <a:t>ed</a:t>
            </a:r>
            <a:r>
              <a:rPr lang="en-US" b="0" i="0" u="none" strike="noStrike" baseline="0" dirty="0">
                <a:latin typeface="Segoe"/>
                <a:ea typeface="ＭＳ ゴシック"/>
              </a:rPr>
              <a:t>, and then click </a:t>
            </a:r>
            <a:r>
              <a:rPr lang="en-US" b="1" i="0" u="none" strike="noStrike" baseline="0" dirty="0">
                <a:solidFill>
                  <a:srgbClr val="FF0000"/>
                </a:solidFill>
                <a:latin typeface="Segoe"/>
                <a:ea typeface="ＭＳ ゴシック"/>
              </a:rPr>
              <a:t>OK</a:t>
            </a:r>
            <a:r>
              <a:rPr lang="en-US" b="1" i="0" u="none" strike="noStrike" baseline="0" dirty="0">
                <a:latin typeface="Segoe"/>
                <a:ea typeface="ＭＳ ゴシック"/>
              </a:rPr>
              <a:t> </a:t>
            </a:r>
            <a:r>
              <a:rPr lang="en-US" b="0" i="0" u="none" strike="noStrike" baseline="0" dirty="0">
                <a:latin typeface="Segoe"/>
                <a:ea typeface="ＭＳ ゴシック"/>
              </a:rPr>
              <a:t>to close the Assignment Information dialog box. Microsoft Project applies the contour to Greg </a:t>
            </a:r>
            <a:r>
              <a:rPr lang="en-US" b="0" i="0" u="none" strike="noStrike" baseline="0" dirty="0" err="1">
                <a:latin typeface="Segoe"/>
                <a:ea typeface="ＭＳ ゴシック"/>
              </a:rPr>
              <a:t>Guzik’s</a:t>
            </a:r>
            <a:r>
              <a:rPr lang="en-US" b="0" i="0" u="none" strike="noStrike" baseline="0" dirty="0">
                <a:latin typeface="Segoe"/>
                <a:ea typeface="ＭＳ ゴシック"/>
              </a:rPr>
              <a:t> assignment and reschedules his work on the task. Scroll your screen so that you can see all of Greg’s planned work on this task. Your screen should look similar to Figure 13-9.</a:t>
            </a:r>
            <a:endParaRPr lang="en-US" b="0" i="0" u="none" strike="noStrike" baseline="0" dirty="0">
              <a:latin typeface="Times New Roman"/>
              <a:ea typeface="ＭＳ ゴシック"/>
            </a:endParaRPr>
          </a:p>
        </p:txBody>
      </p:sp>
      <p:pic>
        <p:nvPicPr>
          <p:cNvPr id="4" name="Picture 3" descr="1309.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5500" y="3748349"/>
            <a:ext cx="7493000" cy="2612502"/>
          </a:xfrm>
          <a:prstGeom prst="rect">
            <a:avLst/>
          </a:prstGeom>
        </p:spPr>
      </p:pic>
      <p:sp>
        <p:nvSpPr>
          <p:cNvPr id="5" name="Rounded Rectangle 4"/>
          <p:cNvSpPr/>
          <p:nvPr/>
        </p:nvSpPr>
        <p:spPr bwMode="auto">
          <a:xfrm>
            <a:off x="863600" y="3722949"/>
            <a:ext cx="6832600" cy="239451"/>
          </a:xfrm>
          <a:prstGeom prst="roundRect">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Tree>
    <p:extLst>
      <p:ext uri="{BB962C8B-B14F-4D97-AF65-F5344CB8AC3E}">
        <p14:creationId xmlns:p14="http://schemas.microsoft.com/office/powerpoint/2010/main" val="143405037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a:solidFill>
                  <a:srgbClr val="009E49"/>
                </a:solidFill>
                <a:latin typeface="Segoe"/>
                <a:ea typeface="ＭＳ ゴシック"/>
              </a:rPr>
              <a:t>Step by Step: Apply a Contour to a Resource Assignment</a:t>
            </a:r>
            <a:endParaRPr lang="en-US" b="0" i="0" u="none" strike="noStrike" baseline="0">
              <a:solidFill>
                <a:srgbClr val="009E49"/>
              </a:solidFill>
              <a:latin typeface="Times New Roman"/>
              <a:ea typeface="ＭＳ ゴシック"/>
            </a:endParaRPr>
          </a:p>
        </p:txBody>
      </p:sp>
      <p:sp>
        <p:nvSpPr>
          <p:cNvPr id="3" name="Text Placeholder 2"/>
          <p:cNvSpPr>
            <a:spLocks noGrp="1"/>
          </p:cNvSpPr>
          <p:nvPr>
            <p:ph type="body" idx="1"/>
          </p:nvPr>
        </p:nvSpPr>
        <p:spPr/>
        <p:txBody>
          <a:bodyPr/>
          <a:lstStyle/>
          <a:p>
            <a:pPr lvl="1" rtl="0"/>
            <a:r>
              <a:rPr lang="en-US" b="0" i="0" u="none" strike="noStrike" baseline="0" dirty="0">
                <a:latin typeface="Segoe"/>
                <a:ea typeface="ＭＳ ゴシック"/>
              </a:rPr>
              <a:t>5.	Point to the contour indicator in the Indicators column. Microsoft Project displays a ToolTip describing the type of contour applied to this assignment. </a:t>
            </a:r>
            <a:r>
              <a:rPr lang="en-US" b="0" i="0" u="none" strike="noStrike" baseline="0" dirty="0">
                <a:solidFill>
                  <a:srgbClr val="FF0000"/>
                </a:solidFill>
                <a:latin typeface="Segoe"/>
                <a:ea typeface="ＭＳ ゴシック"/>
              </a:rPr>
              <a:t>See note on page 264.</a:t>
            </a:r>
          </a:p>
          <a:p>
            <a:pPr lvl="1" rtl="0"/>
            <a:r>
              <a:rPr lang="en-US" b="0" i="0" u="none" strike="noStrike" baseline="0" dirty="0">
                <a:latin typeface="Segoe"/>
                <a:ea typeface="ＭＳ ゴシック"/>
              </a:rPr>
              <a:t>6.	</a:t>
            </a:r>
            <a:r>
              <a:rPr lang="en-US" b="1" i="0" u="none" strike="noStrike" baseline="0" dirty="0">
                <a:latin typeface="Segoe"/>
                <a:ea typeface="ＭＳ ゴシック"/>
              </a:rPr>
              <a:t>SAVE </a:t>
            </a:r>
            <a:r>
              <a:rPr lang="en-US" b="0" i="0" u="none" strike="noStrike" baseline="0" dirty="0">
                <a:latin typeface="Segoe"/>
                <a:ea typeface="ＭＳ ゴシック"/>
              </a:rPr>
              <a:t>the project schedule.</a:t>
            </a:r>
          </a:p>
          <a:p>
            <a:pPr lvl="0" rtl="0"/>
            <a:r>
              <a:rPr lang="en-US" b="1" i="0" u="none" strike="noStrike" baseline="0" dirty="0">
                <a:latin typeface="Segoe"/>
                <a:ea typeface="ＭＳ ゴシック"/>
              </a:rPr>
              <a:t>PAUSE. LEAVE </a:t>
            </a:r>
            <a:r>
              <a:rPr lang="en-US" b="0" i="0" u="none" strike="noStrike" baseline="0" dirty="0">
                <a:latin typeface="Segoe"/>
                <a:ea typeface="ＭＳ ゴシック"/>
              </a:rPr>
              <a:t>Project open to use in the next exercise.</a:t>
            </a:r>
          </a:p>
          <a:p>
            <a:pPr lvl="0"/>
            <a:r>
              <a:rPr lang="en-US" dirty="0">
                <a:latin typeface="Segoe"/>
                <a:ea typeface="ＭＳ ゴシック"/>
              </a:rPr>
              <a:t>In this exercise, you applied a predefined work contour to an assignment. </a:t>
            </a:r>
          </a:p>
          <a:p>
            <a:pPr lvl="0"/>
            <a:r>
              <a:rPr lang="en-US" dirty="0">
                <a:latin typeface="Segoe"/>
                <a:ea typeface="ＭＳ ゴシック"/>
              </a:rPr>
              <a:t>A </a:t>
            </a:r>
            <a:r>
              <a:rPr lang="en-US" b="1" i="1" dirty="0">
                <a:latin typeface="Segoe"/>
                <a:ea typeface="ＭＳ ゴシック"/>
              </a:rPr>
              <a:t>contour </a:t>
            </a:r>
            <a:r>
              <a:rPr lang="en-US" dirty="0">
                <a:latin typeface="Segoe"/>
                <a:ea typeface="ＭＳ ゴシック"/>
              </a:rPr>
              <a:t>determines how a resource’s work on a task is scheduled over time. </a:t>
            </a:r>
          </a:p>
          <a:p>
            <a:pPr lvl="0"/>
            <a:r>
              <a:rPr lang="en-US" dirty="0">
                <a:latin typeface="Segoe"/>
                <a:ea typeface="ＭＳ ゴシック"/>
              </a:rPr>
              <a:t>In general, </a:t>
            </a:r>
            <a:r>
              <a:rPr lang="en-US" b="1" i="1" dirty="0">
                <a:latin typeface="Segoe"/>
                <a:ea typeface="ＭＳ ゴシック"/>
              </a:rPr>
              <a:t>predefined contours </a:t>
            </a:r>
            <a:r>
              <a:rPr lang="en-US" dirty="0">
                <a:latin typeface="Segoe"/>
                <a:ea typeface="ＭＳ ゴシック"/>
              </a:rPr>
              <a:t>describe how work is distributed over time in terms of graphical patterns. </a:t>
            </a:r>
          </a:p>
          <a:p>
            <a:pPr lvl="0" rtl="0"/>
            <a:endParaRPr lang="en-US" b="0" i="0" u="none" strike="noStrike" baseline="0" dirty="0">
              <a:latin typeface="Times New Roman"/>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a:t>Microsoft Official Academic Course, Microsoft Project 2013</a:t>
            </a:r>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33</a:t>
            </a:fld>
            <a:endParaRPr lang="en-US" dirty="0"/>
          </a:p>
        </p:txBody>
      </p:sp>
    </p:spTree>
    <p:extLst>
      <p:ext uri="{BB962C8B-B14F-4D97-AF65-F5344CB8AC3E}">
        <p14:creationId xmlns:p14="http://schemas.microsoft.com/office/powerpoint/2010/main" val="270123301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a:solidFill>
                  <a:srgbClr val="009E49"/>
                </a:solidFill>
                <a:latin typeface="Segoe"/>
                <a:ea typeface="ＭＳ ゴシック"/>
              </a:rPr>
              <a:t>Step by Step: Apply a Contour to a Resource Assignment</a:t>
            </a:r>
            <a:endParaRPr lang="en-US" b="0" i="0" u="none" strike="noStrike" baseline="0">
              <a:solidFill>
                <a:srgbClr val="009E49"/>
              </a:solidFill>
              <a:latin typeface="Times New Roman"/>
              <a:ea typeface="ＭＳ ゴシック"/>
            </a:endParaRPr>
          </a:p>
        </p:txBody>
      </p:sp>
      <p:sp>
        <p:nvSpPr>
          <p:cNvPr id="3" name="Text Placeholder 2"/>
          <p:cNvSpPr>
            <a:spLocks noGrp="1"/>
          </p:cNvSpPr>
          <p:nvPr>
            <p:ph type="body" idx="1"/>
          </p:nvPr>
        </p:nvSpPr>
        <p:spPr/>
        <p:txBody>
          <a:bodyPr/>
          <a:lstStyle/>
          <a:p>
            <a:pPr lvl="0" rtl="0"/>
            <a:r>
              <a:rPr lang="en-US" b="0" i="0" u="none" strike="noStrike" baseline="0" dirty="0">
                <a:latin typeface="Segoe"/>
                <a:ea typeface="ＭＳ ゴシック"/>
              </a:rPr>
              <a:t>Some options are </a:t>
            </a:r>
            <a:r>
              <a:rPr lang="en-US" b="1" i="0" u="none" strike="noStrike" baseline="0" dirty="0">
                <a:latin typeface="Segoe"/>
                <a:ea typeface="ＭＳ ゴシック"/>
              </a:rPr>
              <a:t>Bell, Front Loaded, Back Loaded, Double Peak, and Turtle</a:t>
            </a:r>
            <a:r>
              <a:rPr lang="en-US" b="0" i="0" u="none" strike="noStrike" baseline="0" dirty="0">
                <a:latin typeface="Segoe"/>
                <a:ea typeface="ＭＳ ゴシック"/>
              </a:rPr>
              <a:t>. Predefined contours work best for assignments where you can estimate a </a:t>
            </a:r>
            <a:r>
              <a:rPr lang="en-US" b="0" i="0" u="none" strike="noStrike" baseline="0" dirty="0">
                <a:solidFill>
                  <a:srgbClr val="FF0000"/>
                </a:solidFill>
                <a:latin typeface="Segoe"/>
                <a:ea typeface="ＭＳ ゴシック"/>
              </a:rPr>
              <a:t>probable pattern of effort. </a:t>
            </a:r>
          </a:p>
          <a:p>
            <a:pPr lvl="0" rtl="0"/>
            <a:r>
              <a:rPr lang="en-US" b="0" i="0" u="none" strike="noStrike" baseline="0" dirty="0">
                <a:latin typeface="Segoe"/>
                <a:ea typeface="ＭＳ ゴシック"/>
              </a:rPr>
              <a:t>For instance, if a task might require significant ramp-up time, a back loaded contour might be beneficial, since the resource will be most productive toward the end of the assignment.</a:t>
            </a:r>
          </a:p>
          <a:p>
            <a:pPr lvl="0"/>
            <a:r>
              <a:rPr lang="en-US" dirty="0">
                <a:latin typeface="Segoe"/>
                <a:ea typeface="ＭＳ ゴシック"/>
              </a:rPr>
              <a:t>Keep in mind that because Greg </a:t>
            </a:r>
            <a:r>
              <a:rPr lang="en-US" dirty="0" err="1">
                <a:latin typeface="Segoe"/>
                <a:ea typeface="ＭＳ ゴシック"/>
              </a:rPr>
              <a:t>Guzik’s</a:t>
            </a:r>
            <a:r>
              <a:rPr lang="en-US" dirty="0">
                <a:latin typeface="Segoe"/>
                <a:ea typeface="ＭＳ ゴシック"/>
              </a:rPr>
              <a:t> assignment to this task finishes later than the other resource assignments, Greg </a:t>
            </a:r>
            <a:r>
              <a:rPr lang="en-US" dirty="0" err="1">
                <a:latin typeface="Segoe"/>
                <a:ea typeface="ＭＳ ゴシック"/>
              </a:rPr>
              <a:t>Guzik</a:t>
            </a:r>
            <a:r>
              <a:rPr lang="en-US" dirty="0">
                <a:latin typeface="Segoe"/>
                <a:ea typeface="ＭＳ ゴシック"/>
              </a:rPr>
              <a:t> sets the finish date of the task. </a:t>
            </a:r>
          </a:p>
          <a:p>
            <a:pPr lvl="0"/>
            <a:r>
              <a:rPr lang="en-US" dirty="0">
                <a:latin typeface="Segoe"/>
                <a:ea typeface="ＭＳ ゴシック"/>
              </a:rPr>
              <a:t>In this situation it would said that Greg </a:t>
            </a:r>
            <a:r>
              <a:rPr lang="en-US" dirty="0" err="1">
                <a:latin typeface="Segoe"/>
                <a:ea typeface="ＭＳ ゴシック"/>
              </a:rPr>
              <a:t>Guzik</a:t>
            </a:r>
            <a:r>
              <a:rPr lang="en-US" dirty="0">
                <a:latin typeface="Segoe"/>
                <a:ea typeface="ＭＳ ゴシック"/>
              </a:rPr>
              <a:t> is the “</a:t>
            </a:r>
            <a:r>
              <a:rPr lang="en-US" dirty="0">
                <a:solidFill>
                  <a:srgbClr val="FF0000"/>
                </a:solidFill>
                <a:latin typeface="Segoe"/>
                <a:ea typeface="ＭＳ ゴシック"/>
              </a:rPr>
              <a:t>driving resource</a:t>
            </a:r>
            <a:r>
              <a:rPr lang="en-US" dirty="0">
                <a:latin typeface="Segoe"/>
                <a:ea typeface="ＭＳ ゴシック"/>
              </a:rPr>
              <a:t>” of this task because his assignment determines, or drives, the finish date of the task.</a:t>
            </a:r>
            <a:endParaRPr lang="en-US" dirty="0">
              <a:latin typeface="Times New Roman"/>
              <a:ea typeface="ＭＳ ゴシック"/>
            </a:endParaRPr>
          </a:p>
          <a:p>
            <a:pPr lvl="0" rtl="0"/>
            <a:endParaRPr lang="en-US" b="0" i="0" u="none" strike="noStrike" baseline="0" dirty="0">
              <a:latin typeface="Times New Roman"/>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a:t>Microsoft Official Academic Course, Microsoft Project 2013</a:t>
            </a:r>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34</a:t>
            </a:fld>
            <a:endParaRPr lang="en-US" dirty="0"/>
          </a:p>
        </p:txBody>
      </p:sp>
    </p:spTree>
    <p:extLst>
      <p:ext uri="{BB962C8B-B14F-4D97-AF65-F5344CB8AC3E}">
        <p14:creationId xmlns:p14="http://schemas.microsoft.com/office/powerpoint/2010/main" val="165463284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1" i="0" u="none" strike="noStrike" baseline="0" dirty="0">
                <a:solidFill>
                  <a:srgbClr val="009E49"/>
                </a:solidFill>
                <a:latin typeface="Segoe"/>
                <a:ea typeface="ＭＳ ゴシック"/>
              </a:rPr>
              <a:t>Manually</a:t>
            </a:r>
            <a:r>
              <a:rPr lang="en-US" b="0" i="0" u="none" strike="noStrike" baseline="0" dirty="0">
                <a:solidFill>
                  <a:srgbClr val="009E49"/>
                </a:solidFill>
                <a:latin typeface="Segoe"/>
                <a:ea typeface="ＭＳ ゴシック"/>
              </a:rPr>
              <a:t> Editing a Task Assignment</a:t>
            </a:r>
            <a:endParaRPr lang="en-US" b="0" i="0" u="none" strike="noStrike" baseline="0" dirty="0">
              <a:solidFill>
                <a:srgbClr val="009E49"/>
              </a:solidFill>
              <a:latin typeface="Times New Roman"/>
              <a:ea typeface="ＭＳ ゴシック"/>
            </a:endParaRPr>
          </a:p>
        </p:txBody>
      </p:sp>
      <p:sp>
        <p:nvSpPr>
          <p:cNvPr id="3" name="Text Placeholder 2"/>
          <p:cNvSpPr>
            <a:spLocks noGrp="1"/>
          </p:cNvSpPr>
          <p:nvPr>
            <p:ph type="body" idx="1"/>
          </p:nvPr>
        </p:nvSpPr>
        <p:spPr/>
        <p:txBody>
          <a:bodyPr/>
          <a:lstStyle/>
          <a:p>
            <a:pPr lvl="0" rtl="0"/>
            <a:r>
              <a:rPr lang="en-US" b="0" i="0" u="none" strike="noStrike" baseline="0">
                <a:latin typeface="Segoe"/>
                <a:ea typeface="ＭＳ ゴシック"/>
              </a:rPr>
              <a:t>It is also possible to manually edit the assignment values for a resource assigned to a task rather than applying a contour. </a:t>
            </a:r>
          </a:p>
          <a:p>
            <a:pPr lvl="0" rtl="0"/>
            <a:r>
              <a:rPr lang="en-US" b="0" i="0" u="none" strike="noStrike" baseline="0">
                <a:latin typeface="Segoe"/>
                <a:ea typeface="ＭＳ ゴシック"/>
              </a:rPr>
              <a:t>Since the reality is that a project manager does not plan Greg Guzik’s work for 6 minutes (or 0.1h) on 7/22/16, a manual editing of the assignment is necessary.</a:t>
            </a:r>
            <a:endParaRPr lang="en-US" b="0" i="0" u="none" strike="noStrike" baseline="0">
              <a:latin typeface="Times New Roman"/>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a:t>Microsoft Official Academic Course, Microsoft Project 2013</a:t>
            </a:r>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35</a:t>
            </a:fld>
            <a:endParaRPr lang="en-US" dirty="0"/>
          </a:p>
        </p:txBody>
      </p:sp>
    </p:spTree>
    <p:extLst>
      <p:ext uri="{BB962C8B-B14F-4D97-AF65-F5344CB8AC3E}">
        <p14:creationId xmlns:p14="http://schemas.microsoft.com/office/powerpoint/2010/main" val="397950348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a:solidFill>
                  <a:srgbClr val="009E49"/>
                </a:solidFill>
                <a:latin typeface="Segoe"/>
                <a:ea typeface="ＭＳ ゴシック"/>
              </a:rPr>
              <a:t>Step by Step: Edit a Task Assignment Manually</a:t>
            </a:r>
            <a:endParaRPr lang="en-US" b="0" i="0" u="none" strike="noStrike" baseline="0">
              <a:solidFill>
                <a:srgbClr val="009E49"/>
              </a:solidFill>
              <a:latin typeface="Times New Roman"/>
              <a:ea typeface="ＭＳ ゴシック"/>
            </a:endParaRPr>
          </a:p>
        </p:txBody>
      </p:sp>
      <p:sp>
        <p:nvSpPr>
          <p:cNvPr id="3" name="Text Placeholder 2"/>
          <p:cNvSpPr>
            <a:spLocks noGrp="1"/>
          </p:cNvSpPr>
          <p:nvPr>
            <p:ph type="body" idx="1"/>
          </p:nvPr>
        </p:nvSpPr>
        <p:spPr/>
        <p:txBody>
          <a:bodyPr/>
          <a:lstStyle/>
          <a:p>
            <a:pPr lvl="0" rtl="0"/>
            <a:r>
              <a:rPr lang="en-US" b="1" i="0" u="none" strike="noStrike" baseline="0" dirty="0">
                <a:latin typeface="Segoe"/>
                <a:ea typeface="ＭＳ ゴシック"/>
              </a:rPr>
              <a:t>USE </a:t>
            </a:r>
            <a:r>
              <a:rPr lang="en-US" b="0" i="0" u="none" strike="noStrike" baseline="0" dirty="0">
                <a:latin typeface="Segoe"/>
                <a:ea typeface="ＭＳ ゴシック"/>
              </a:rPr>
              <a:t>the project schedule you created in the previous exercise.</a:t>
            </a:r>
          </a:p>
          <a:p>
            <a:pPr lvl="1" rtl="0"/>
            <a:r>
              <a:rPr lang="en-US" b="0" i="0" u="none" strike="noStrike" baseline="0" dirty="0">
                <a:latin typeface="Segoe"/>
                <a:ea typeface="ＭＳ ゴシック"/>
              </a:rPr>
              <a:t>1.	In the time-scaled grid area, click the cell at the intersection of </a:t>
            </a:r>
            <a:r>
              <a:rPr lang="en-US" b="0" i="0" u="none" strike="noStrike" baseline="0" dirty="0">
                <a:solidFill>
                  <a:srgbClr val="FF0000"/>
                </a:solidFill>
                <a:latin typeface="Segoe"/>
                <a:ea typeface="ＭＳ ゴシック"/>
              </a:rPr>
              <a:t>Greg </a:t>
            </a:r>
            <a:r>
              <a:rPr lang="en-US" b="1" i="0" u="none" strike="noStrike" baseline="0" dirty="0" err="1">
                <a:solidFill>
                  <a:srgbClr val="FF0000"/>
                </a:solidFill>
                <a:latin typeface="Segoe"/>
                <a:ea typeface="ＭＳ ゴシック"/>
              </a:rPr>
              <a:t>Guzik</a:t>
            </a:r>
            <a:r>
              <a:rPr lang="en-US" b="1" i="0" u="none" strike="noStrike" baseline="0" dirty="0">
                <a:solidFill>
                  <a:srgbClr val="FF0000"/>
                </a:solidFill>
                <a:latin typeface="Segoe"/>
                <a:ea typeface="ＭＳ ゴシック"/>
              </a:rPr>
              <a:t> </a:t>
            </a:r>
            <a:r>
              <a:rPr lang="en-US" b="0" i="0" u="none" strike="noStrike" baseline="0" dirty="0">
                <a:latin typeface="Segoe"/>
                <a:ea typeface="ＭＳ ゴシック"/>
              </a:rPr>
              <a:t>and </a:t>
            </a:r>
            <a:r>
              <a:rPr lang="en-US" b="1" i="0" u="none" strike="noStrike" baseline="0" dirty="0">
                <a:solidFill>
                  <a:srgbClr val="FF0000"/>
                </a:solidFill>
                <a:latin typeface="Segoe"/>
                <a:ea typeface="ＭＳ ゴシック"/>
              </a:rPr>
              <a:t>7/22/16</a:t>
            </a:r>
            <a:r>
              <a:rPr lang="en-US" b="0" i="0" u="none" strike="noStrike" baseline="0" dirty="0">
                <a:solidFill>
                  <a:srgbClr val="FF0000"/>
                </a:solidFill>
                <a:latin typeface="Times New Roman"/>
                <a:ea typeface="ＭＳ ゴシック"/>
              </a:rPr>
              <a:t>.</a:t>
            </a:r>
          </a:p>
          <a:p>
            <a:pPr lvl="0" rtl="0"/>
            <a:r>
              <a:rPr lang="en-US" b="0" i="0" u="none" strike="noStrike" baseline="0" dirty="0">
                <a:latin typeface="Segoe"/>
                <a:ea typeface="ＭＳ ゴシック"/>
              </a:rPr>
              <a:t>After conferring with Greg, you want to change this assignment to make it more realistic. Greg states that he can work for an hour on the first two days, 3 hours on the next two days and 4 hours on the fifth day to complete his work. Note that you are not changing Greg’s total assigned work on this task, which is 12 hours.</a:t>
            </a:r>
            <a:endParaRPr lang="en-US" b="0" i="0" u="none" strike="noStrike" baseline="0" dirty="0">
              <a:latin typeface="Times New Roman"/>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a:t>Microsoft Official Academic Course, Microsoft Project 2013</a:t>
            </a:r>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36</a:t>
            </a:fld>
            <a:endParaRPr lang="en-US" dirty="0"/>
          </a:p>
        </p:txBody>
      </p:sp>
    </p:spTree>
    <p:extLst>
      <p:ext uri="{BB962C8B-B14F-4D97-AF65-F5344CB8AC3E}">
        <p14:creationId xmlns:p14="http://schemas.microsoft.com/office/powerpoint/2010/main" val="102881257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a:solidFill>
                  <a:srgbClr val="009E49"/>
                </a:solidFill>
                <a:latin typeface="Segoe"/>
                <a:ea typeface="ＭＳ ゴシック"/>
              </a:rPr>
              <a:t>Step by Step: Edit a Task Assignment Manually</a:t>
            </a:r>
            <a:endParaRPr lang="en-US" b="0" i="0" u="none" strike="noStrike" baseline="0">
              <a:solidFill>
                <a:srgbClr val="009E49"/>
              </a:solidFill>
              <a:latin typeface="Times New Roman"/>
              <a:ea typeface="ＭＳ ゴシック"/>
            </a:endParaRPr>
          </a:p>
        </p:txBody>
      </p:sp>
      <p:sp>
        <p:nvSpPr>
          <p:cNvPr id="3" name="Text Placeholder 2"/>
          <p:cNvSpPr>
            <a:spLocks noGrp="1"/>
          </p:cNvSpPr>
          <p:nvPr>
            <p:ph type="body" idx="1"/>
          </p:nvPr>
        </p:nvSpPr>
        <p:spPr/>
        <p:txBody>
          <a:bodyPr/>
          <a:lstStyle/>
          <a:p>
            <a:pPr lvl="1" rtl="0"/>
            <a:r>
              <a:rPr lang="en-US" b="0" i="0" u="none" strike="noStrike" baseline="0">
                <a:latin typeface="Segoe"/>
                <a:ea typeface="ＭＳ ゴシック"/>
              </a:rPr>
              <a:t>2.	Type the following hours in the corresponding cells:</a:t>
            </a:r>
          </a:p>
          <a:p>
            <a:pPr lvl="0" rtl="0"/>
            <a:r>
              <a:rPr lang="en-US" b="0" i="0" u="none" strike="noStrike" baseline="0">
                <a:latin typeface="Segoe"/>
                <a:ea typeface="ＭＳ ゴシック"/>
              </a:rPr>
              <a:t>7/22/16—</a:t>
            </a:r>
            <a:r>
              <a:rPr lang="en-US" b="1" i="0" u="none" strike="noStrike" baseline="0">
                <a:latin typeface="Segoe"/>
                <a:ea typeface="ＭＳ ゴシック"/>
              </a:rPr>
              <a:t>1</a:t>
            </a:r>
          </a:p>
          <a:p>
            <a:pPr lvl="0" rtl="0"/>
            <a:r>
              <a:rPr lang="en-US" b="0" i="0" u="none" strike="noStrike" baseline="0">
                <a:latin typeface="Segoe"/>
                <a:ea typeface="ＭＳ ゴシック"/>
              </a:rPr>
              <a:t>7/25/16—</a:t>
            </a:r>
            <a:r>
              <a:rPr lang="en-US" b="1" i="0" u="none" strike="noStrike" baseline="0">
                <a:latin typeface="Segoe"/>
                <a:ea typeface="ＭＳ ゴシック"/>
              </a:rPr>
              <a:t>1</a:t>
            </a:r>
          </a:p>
          <a:p>
            <a:pPr lvl="0" rtl="0"/>
            <a:r>
              <a:rPr lang="en-US" b="0" i="0" u="none" strike="noStrike" baseline="0">
                <a:latin typeface="Segoe"/>
                <a:ea typeface="ＭＳ ゴシック"/>
              </a:rPr>
              <a:t>7/26/16—</a:t>
            </a:r>
            <a:r>
              <a:rPr lang="en-US" b="1" i="0" u="none" strike="noStrike" baseline="0">
                <a:latin typeface="Segoe"/>
                <a:ea typeface="ＭＳ ゴシック"/>
              </a:rPr>
              <a:t>3</a:t>
            </a:r>
          </a:p>
          <a:p>
            <a:pPr lvl="0" rtl="0"/>
            <a:r>
              <a:rPr lang="en-US" b="0" i="0" u="none" strike="noStrike" baseline="0">
                <a:latin typeface="Segoe"/>
                <a:ea typeface="ＭＳ ゴシック"/>
              </a:rPr>
              <a:t>7/27/16—</a:t>
            </a:r>
            <a:r>
              <a:rPr lang="en-US" b="1" i="0" u="none" strike="noStrike" baseline="0">
                <a:latin typeface="Segoe"/>
                <a:ea typeface="ＭＳ ゴシック"/>
              </a:rPr>
              <a:t>3</a:t>
            </a:r>
          </a:p>
          <a:p>
            <a:pPr lvl="0" rtl="0"/>
            <a:r>
              <a:rPr lang="en-US" b="0" i="0" u="none" strike="noStrike" baseline="0">
                <a:latin typeface="Segoe"/>
                <a:ea typeface="ＭＳ ゴシック"/>
              </a:rPr>
              <a:t>7/28/16—</a:t>
            </a:r>
            <a:r>
              <a:rPr lang="en-US" b="1" i="0" u="none" strike="noStrike" baseline="0">
                <a:latin typeface="Segoe"/>
                <a:ea typeface="ＭＳ ゴシック"/>
              </a:rPr>
              <a:t>4</a:t>
            </a:r>
          </a:p>
          <a:p>
            <a:pPr lvl="0" rtl="0"/>
            <a:r>
              <a:rPr lang="en-US" b="0" i="0" u="none" strike="noStrike" baseline="0">
                <a:latin typeface="Segoe"/>
                <a:ea typeface="ＭＳ ゴシック"/>
              </a:rPr>
              <a:t>7/29/16—</a:t>
            </a:r>
            <a:r>
              <a:rPr lang="en-US" b="1" i="0" u="none" strike="noStrike" baseline="0">
                <a:latin typeface="Times New Roman"/>
                <a:ea typeface="ＭＳ ゴシック"/>
              </a:rPr>
              <a:t>0</a:t>
            </a:r>
            <a:endParaRPr lang="en-US" b="0" i="0" u="none" strike="noStrike" baseline="0">
              <a:latin typeface="Times New Roman"/>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a:t>Microsoft Official Academic Course, Microsoft Project 2013</a:t>
            </a:r>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37</a:t>
            </a:fld>
            <a:endParaRPr lang="en-US" dirty="0"/>
          </a:p>
        </p:txBody>
      </p:sp>
    </p:spTree>
    <p:extLst>
      <p:ext uri="{BB962C8B-B14F-4D97-AF65-F5344CB8AC3E}">
        <p14:creationId xmlns:p14="http://schemas.microsoft.com/office/powerpoint/2010/main" val="113828152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a:solidFill>
                  <a:srgbClr val="009E49"/>
                </a:solidFill>
                <a:latin typeface="Segoe"/>
                <a:ea typeface="ＭＳ ゴシック"/>
              </a:rPr>
              <a:t>Step by Step: Edit a Task Assignment Manually</a:t>
            </a:r>
            <a:endParaRPr lang="en-US" b="0" i="0" u="none" strike="noStrike" baseline="0">
              <a:solidFill>
                <a:srgbClr val="009E49"/>
              </a:solidFill>
              <a:latin typeface="Times New Roman"/>
              <a:ea typeface="ＭＳ ゴシック"/>
            </a:endParaRPr>
          </a:p>
        </p:txBody>
      </p:sp>
      <p:sp>
        <p:nvSpPr>
          <p:cNvPr id="3" name="Text Placeholder 2"/>
          <p:cNvSpPr>
            <a:spLocks noGrp="1"/>
          </p:cNvSpPr>
          <p:nvPr>
            <p:ph type="body" idx="1"/>
          </p:nvPr>
        </p:nvSpPr>
        <p:spPr/>
        <p:txBody>
          <a:bodyPr/>
          <a:lstStyle/>
          <a:p>
            <a:pPr lvl="1" rtl="0"/>
            <a:r>
              <a:rPr lang="en-US" b="0" i="0" u="none" strike="noStrike" baseline="0" dirty="0">
                <a:latin typeface="Segoe"/>
                <a:ea typeface="ＭＳ ゴシック"/>
              </a:rPr>
              <a:t>3.	Point to the contour indicator in the Indicators column. Microsoft Project displays a different ToolTip on this assignment. Notice now that Greg’s assignment is a bit more realistic. Your screen should look similar to the figure below.</a:t>
            </a:r>
          </a:p>
          <a:p>
            <a:pPr lvl="1" rtl="0"/>
            <a:r>
              <a:rPr lang="en-US" b="0" i="0" u="none" strike="noStrike" baseline="0" dirty="0">
                <a:latin typeface="Segoe"/>
                <a:ea typeface="ＭＳ ゴシック"/>
              </a:rPr>
              <a:t>4.	</a:t>
            </a:r>
            <a:r>
              <a:rPr lang="en-US" b="1" i="0" u="none" strike="noStrike" baseline="0" dirty="0">
                <a:latin typeface="Segoe"/>
                <a:ea typeface="ＭＳ ゴシック"/>
              </a:rPr>
              <a:t>SAVE </a:t>
            </a:r>
            <a:r>
              <a:rPr lang="en-US" b="0" i="0" u="none" strike="noStrike" baseline="0" dirty="0">
                <a:latin typeface="Segoe"/>
                <a:ea typeface="ＭＳ ゴシック"/>
              </a:rPr>
              <a:t>the project schedule.</a:t>
            </a:r>
            <a:endParaRPr lang="en-US" b="0" i="0" u="none" strike="noStrike" baseline="0" dirty="0">
              <a:latin typeface="Times New Roman"/>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a:t>Microsoft Official Academic Course, Microsoft Project 2013</a:t>
            </a:r>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38</a:t>
            </a:fld>
            <a:endParaRPr lang="en-US" dirty="0"/>
          </a:p>
        </p:txBody>
      </p:sp>
      <p:pic>
        <p:nvPicPr>
          <p:cNvPr id="7" name="Picture 6" descr="1310.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76300" y="3616744"/>
            <a:ext cx="7391400" cy="2520114"/>
          </a:xfrm>
          <a:prstGeom prst="rect">
            <a:avLst/>
          </a:prstGeom>
        </p:spPr>
      </p:pic>
      <p:sp>
        <p:nvSpPr>
          <p:cNvPr id="8" name="Rounded Rectangle 7"/>
          <p:cNvSpPr/>
          <p:nvPr/>
        </p:nvSpPr>
        <p:spPr bwMode="auto">
          <a:xfrm>
            <a:off x="914400" y="3448469"/>
            <a:ext cx="6096000" cy="437731"/>
          </a:xfrm>
          <a:prstGeom prst="roundRect">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88795278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a:solidFill>
                  <a:srgbClr val="009E49"/>
                </a:solidFill>
                <a:latin typeface="Segoe"/>
                <a:ea typeface="ＭＳ ゴシック"/>
              </a:rPr>
              <a:t>Step by Step: Edit a Task Assignment Manually</a:t>
            </a:r>
            <a:endParaRPr lang="en-US" b="0" i="0" u="none" strike="noStrike" baseline="0">
              <a:solidFill>
                <a:srgbClr val="009E49"/>
              </a:solidFill>
              <a:latin typeface="Times New Roman"/>
              <a:ea typeface="ＭＳ ゴシック"/>
            </a:endParaRPr>
          </a:p>
        </p:txBody>
      </p:sp>
      <p:sp>
        <p:nvSpPr>
          <p:cNvPr id="3" name="Text Placeholder 2"/>
          <p:cNvSpPr>
            <a:spLocks noGrp="1"/>
          </p:cNvSpPr>
          <p:nvPr>
            <p:ph type="body" idx="1"/>
          </p:nvPr>
        </p:nvSpPr>
        <p:spPr/>
        <p:txBody>
          <a:bodyPr/>
          <a:lstStyle/>
          <a:p>
            <a:pPr lvl="0" rtl="0"/>
            <a:r>
              <a:rPr lang="en-US" b="1" i="0" u="none" strike="noStrike" baseline="0" dirty="0">
                <a:latin typeface="Segoe"/>
                <a:ea typeface="ＭＳ ゴシック"/>
              </a:rPr>
              <a:t>PAUSE. LEAVE </a:t>
            </a:r>
            <a:r>
              <a:rPr lang="en-US" b="0" i="0" u="none" strike="noStrike" baseline="0" dirty="0">
                <a:latin typeface="Segoe"/>
                <a:ea typeface="ＭＳ ゴシック"/>
              </a:rPr>
              <a:t>Project open to use in the next exercise.</a:t>
            </a:r>
          </a:p>
          <a:p>
            <a:pPr lvl="0" rtl="0"/>
            <a:r>
              <a:rPr lang="en-US" b="0" i="0" u="none" strike="noStrike" baseline="0" dirty="0">
                <a:latin typeface="Segoe"/>
                <a:ea typeface="ＭＳ ゴシック"/>
              </a:rPr>
              <a:t>In this exercise, you manually edited the assignment for a resource by directly changing the assignment values in the time-scaled grid of the Task Usage view. </a:t>
            </a:r>
          </a:p>
          <a:p>
            <a:pPr lvl="0" rtl="0"/>
            <a:r>
              <a:rPr lang="en-US" b="0" i="0" u="none" strike="noStrike" baseline="0" dirty="0">
                <a:latin typeface="Segoe"/>
                <a:ea typeface="ＭＳ ゴシック"/>
              </a:rPr>
              <a:t>You may have noticed that when you deleted the last contoured work day, by entering zero work hours, </a:t>
            </a:r>
            <a:r>
              <a:rPr lang="en-US" b="0" i="0" u="none" strike="noStrike" baseline="0" dirty="0">
                <a:solidFill>
                  <a:srgbClr val="FF0000"/>
                </a:solidFill>
                <a:latin typeface="Segoe"/>
                <a:ea typeface="ＭＳ ゴシック"/>
              </a:rPr>
              <a:t>the tasks after task 70 shifted back to reflect the shortened duration of task 70.</a:t>
            </a:r>
          </a:p>
          <a:p>
            <a:pPr lvl="0" rtl="0"/>
            <a:r>
              <a:rPr lang="en-US" b="0" i="0" u="none" strike="noStrike" baseline="0" dirty="0">
                <a:latin typeface="Segoe"/>
                <a:ea typeface="ＭＳ ゴシック"/>
              </a:rPr>
              <a:t>You can use either predefined contours or make manual edits to a resource’s work assignments. How you contour or edit an assignment depends on what you need to accomplish.</a:t>
            </a:r>
            <a:endParaRPr lang="en-US" b="0" i="0" u="none" strike="noStrike" baseline="0" dirty="0">
              <a:latin typeface="Times New Roman"/>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a:t>Microsoft Official Academic Course, Microsoft Project 2013</a:t>
            </a:r>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39</a:t>
            </a:fld>
            <a:endParaRPr lang="en-US" dirty="0"/>
          </a:p>
        </p:txBody>
      </p:sp>
    </p:spTree>
    <p:extLst>
      <p:ext uri="{BB962C8B-B14F-4D97-AF65-F5344CB8AC3E}">
        <p14:creationId xmlns:p14="http://schemas.microsoft.com/office/powerpoint/2010/main" val="7243626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atin typeface="Segoe"/>
                <a:ea typeface="ＭＳ ゴシック"/>
              </a:rPr>
              <a:t>Software Orientation</a:t>
            </a:r>
            <a:endParaRPr lang="en-US"/>
          </a:p>
        </p:txBody>
      </p:sp>
      <p:sp>
        <p:nvSpPr>
          <p:cNvPr id="4" name="Date Placeholder 3"/>
          <p:cNvSpPr>
            <a:spLocks noGrp="1"/>
          </p:cNvSpPr>
          <p:nvPr>
            <p:ph type="dt" sz="half" idx="10"/>
          </p:nvPr>
        </p:nvSpPr>
        <p:spPr/>
        <p:txBody>
          <a:bodyPr/>
          <a:lstStyle/>
          <a:p>
            <a:pPr>
              <a:defRPr/>
            </a:pPr>
            <a:r>
              <a:rPr lang="en-US"/>
              <a:t>© 2014, John Wiley &amp; Sons, Inc.</a:t>
            </a:r>
            <a:endParaRPr lang="en-US" dirty="0"/>
          </a:p>
        </p:txBody>
      </p:sp>
      <p:sp>
        <p:nvSpPr>
          <p:cNvPr id="5" name="Footer Placeholder 4"/>
          <p:cNvSpPr>
            <a:spLocks noGrp="1"/>
          </p:cNvSpPr>
          <p:nvPr>
            <p:ph type="ftr" sz="quarter" idx="11"/>
          </p:nvPr>
        </p:nvSpPr>
        <p:spPr/>
        <p:txBody>
          <a:bodyPr/>
          <a:lstStyle/>
          <a:p>
            <a:pPr>
              <a:defRPr/>
            </a:pPr>
            <a:r>
              <a:rPr lang="en-US" dirty="0"/>
              <a:t>Microsoft Official Academic Course, Microsoft Project 2013</a:t>
            </a:r>
          </a:p>
        </p:txBody>
      </p:sp>
      <p:sp>
        <p:nvSpPr>
          <p:cNvPr id="6" name="Slide Number Placeholder 5"/>
          <p:cNvSpPr>
            <a:spLocks noGrp="1"/>
          </p:cNvSpPr>
          <p:nvPr>
            <p:ph type="sldNum" sz="quarter" idx="12"/>
          </p:nvPr>
        </p:nvSpPr>
        <p:spPr/>
        <p:txBody>
          <a:bodyPr/>
          <a:lstStyle/>
          <a:p>
            <a:pPr>
              <a:defRPr/>
            </a:pPr>
            <a:fld id="{4453F413-A379-4AA4-A6AE-7C7FDF82C384}" type="slidenum">
              <a:rPr lang="en-US" smtClean="0"/>
              <a:pPr>
                <a:defRPr/>
              </a:pPr>
              <a:t>4</a:t>
            </a:fld>
            <a:endParaRPr lang="en-US" dirty="0"/>
          </a:p>
        </p:txBody>
      </p:sp>
      <p:pic>
        <p:nvPicPr>
          <p:cNvPr id="7" name="Picture 6" descr="1301.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9600" y="1600199"/>
            <a:ext cx="7886700" cy="4294889"/>
          </a:xfrm>
          <a:prstGeom prst="rect">
            <a:avLst/>
          </a:prstGeom>
        </p:spPr>
      </p:pic>
      <p:sp>
        <p:nvSpPr>
          <p:cNvPr id="3" name="Rounded Rectangle 2"/>
          <p:cNvSpPr/>
          <p:nvPr/>
        </p:nvSpPr>
        <p:spPr bwMode="auto">
          <a:xfrm>
            <a:off x="609600" y="2209800"/>
            <a:ext cx="1295400" cy="1752600"/>
          </a:xfrm>
          <a:prstGeom prst="roundRect">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8" name="Rounded Rectangle 7"/>
          <p:cNvSpPr/>
          <p:nvPr/>
        </p:nvSpPr>
        <p:spPr bwMode="auto">
          <a:xfrm>
            <a:off x="7010400" y="3048000"/>
            <a:ext cx="1485900" cy="710057"/>
          </a:xfrm>
          <a:prstGeom prst="roundRect">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96505092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a:solidFill>
                  <a:srgbClr val="009E49"/>
                </a:solidFill>
                <a:latin typeface="Segoe"/>
                <a:ea typeface="ＭＳ ゴシック"/>
              </a:rPr>
              <a:t>Optimizing the Project Schedule</a:t>
            </a:r>
            <a:endParaRPr lang="en-US" b="0" i="0" u="none" strike="noStrike" baseline="0">
              <a:solidFill>
                <a:srgbClr val="009E49"/>
              </a:solidFill>
              <a:latin typeface="Times New Roman"/>
              <a:ea typeface="ＭＳ ゴシック"/>
            </a:endParaRPr>
          </a:p>
        </p:txBody>
      </p:sp>
      <p:sp>
        <p:nvSpPr>
          <p:cNvPr id="3" name="Text Placeholder 2"/>
          <p:cNvSpPr>
            <a:spLocks noGrp="1"/>
          </p:cNvSpPr>
          <p:nvPr>
            <p:ph type="body" idx="1"/>
          </p:nvPr>
        </p:nvSpPr>
        <p:spPr/>
        <p:txBody>
          <a:bodyPr/>
          <a:lstStyle/>
          <a:p>
            <a:pPr lvl="0" rtl="0"/>
            <a:r>
              <a:rPr lang="en-US" b="0" i="0" u="none" strike="noStrike" baseline="0" dirty="0">
                <a:latin typeface="Segoe"/>
                <a:ea typeface="ＭＳ ゴシック"/>
              </a:rPr>
              <a:t>As the work continues on your project, you will be tracking </a:t>
            </a:r>
            <a:r>
              <a:rPr lang="en-US" b="0" i="0" u="none" strike="noStrike" baseline="0" dirty="0" err="1">
                <a:latin typeface="Segoe"/>
                <a:ea typeface="ＭＳ ゴシック"/>
              </a:rPr>
              <a:t>actuals</a:t>
            </a:r>
            <a:r>
              <a:rPr lang="en-US" b="0" i="0" u="none" strike="noStrike" baseline="0" dirty="0">
                <a:latin typeface="Segoe"/>
                <a:ea typeface="ＭＳ ゴシック"/>
              </a:rPr>
              <a:t> and updating your project schedule. </a:t>
            </a:r>
          </a:p>
          <a:p>
            <a:pPr lvl="0" rtl="0"/>
            <a:r>
              <a:rPr lang="en-US" b="0" i="0" u="none" strike="noStrike" baseline="0" dirty="0">
                <a:latin typeface="Segoe"/>
                <a:ea typeface="ＭＳ ゴシック"/>
              </a:rPr>
              <a:t>An important part of project management is verifying that the project has been </a:t>
            </a:r>
            <a:r>
              <a:rPr lang="en-US" b="1" i="0" u="none" strike="noStrike" baseline="0" dirty="0">
                <a:latin typeface="Segoe"/>
                <a:ea typeface="ＭＳ ゴシック"/>
              </a:rPr>
              <a:t>optimized</a:t>
            </a:r>
            <a:r>
              <a:rPr lang="en-US" b="0" i="0" u="none" strike="noStrike" baseline="0" dirty="0">
                <a:latin typeface="Segoe"/>
                <a:ea typeface="ＭＳ ゴシック"/>
              </a:rPr>
              <a:t>. </a:t>
            </a:r>
          </a:p>
          <a:p>
            <a:pPr lvl="0" rtl="0"/>
            <a:r>
              <a:rPr lang="en-US" b="0" i="0" u="none" strike="noStrike" baseline="0" dirty="0">
                <a:latin typeface="Segoe"/>
                <a:ea typeface="ＭＳ ゴシック"/>
              </a:rPr>
              <a:t>This might mean reducing </a:t>
            </a:r>
            <a:r>
              <a:rPr lang="en-US" b="0" i="0" u="none" strike="noStrike" baseline="0" dirty="0">
                <a:solidFill>
                  <a:srgbClr val="FF0000"/>
                </a:solidFill>
                <a:latin typeface="Segoe"/>
                <a:ea typeface="ＭＳ ゴシック"/>
              </a:rPr>
              <a:t>cost, duration, scope</a:t>
            </a:r>
            <a:r>
              <a:rPr lang="en-US" b="0" i="0" u="none" strike="noStrike" baseline="0" dirty="0">
                <a:latin typeface="Segoe"/>
                <a:ea typeface="ＭＳ ゴシック"/>
              </a:rPr>
              <a:t>, or any combination of these aspects.</a:t>
            </a:r>
          </a:p>
          <a:p>
            <a:pPr lvl="0" rtl="0"/>
            <a:r>
              <a:rPr lang="en-US" b="0" i="0" u="none" strike="noStrike" baseline="0" dirty="0">
                <a:latin typeface="Segoe"/>
                <a:ea typeface="ＭＳ ゴシック"/>
              </a:rPr>
              <a:t>In order to optimize a project schedule, you must first identify and understand the project’s duration, finish date, and total cost.</a:t>
            </a:r>
            <a:endParaRPr lang="en-US" b="0" i="0" u="none" strike="noStrike" baseline="0" dirty="0">
              <a:latin typeface="Times New Roman"/>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a:t>Microsoft Official Academic Course, Microsoft Project 2013</a:t>
            </a:r>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40</a:t>
            </a:fld>
            <a:endParaRPr lang="en-US" dirty="0"/>
          </a:p>
        </p:txBody>
      </p:sp>
    </p:spTree>
    <p:extLst>
      <p:ext uri="{BB962C8B-B14F-4D97-AF65-F5344CB8AC3E}">
        <p14:creationId xmlns:p14="http://schemas.microsoft.com/office/powerpoint/2010/main" val="391700199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a:solidFill>
                  <a:srgbClr val="009E49"/>
                </a:solidFill>
                <a:latin typeface="Segoe"/>
                <a:ea typeface="ＭＳ ゴシック"/>
              </a:rPr>
              <a:t>Step by Step: Identify the Project Finish Date and Total Cost</a:t>
            </a:r>
            <a:endParaRPr lang="en-US" b="0" i="0" u="none" strike="noStrike" baseline="0">
              <a:solidFill>
                <a:srgbClr val="009E49"/>
              </a:solidFill>
              <a:latin typeface="Times New Roman"/>
              <a:ea typeface="ＭＳ ゴシック"/>
            </a:endParaRPr>
          </a:p>
        </p:txBody>
      </p:sp>
      <p:sp>
        <p:nvSpPr>
          <p:cNvPr id="3" name="Text Placeholder 2"/>
          <p:cNvSpPr>
            <a:spLocks noGrp="1"/>
          </p:cNvSpPr>
          <p:nvPr>
            <p:ph type="body" idx="1"/>
          </p:nvPr>
        </p:nvSpPr>
        <p:spPr/>
        <p:txBody>
          <a:bodyPr/>
          <a:lstStyle/>
          <a:p>
            <a:pPr lvl="0" rtl="0"/>
            <a:r>
              <a:rPr lang="en-US" sz="2000" b="1" i="0" u="none" strike="noStrike" baseline="0" dirty="0">
                <a:latin typeface="Segoe"/>
                <a:ea typeface="ＭＳ ゴシック"/>
              </a:rPr>
              <a:t>USE </a:t>
            </a:r>
            <a:r>
              <a:rPr lang="en-US" sz="2000" b="0" i="0" u="none" strike="noStrike" baseline="0" dirty="0">
                <a:latin typeface="Segoe"/>
                <a:ea typeface="ＭＳ ゴシック"/>
              </a:rPr>
              <a:t>the project schedule you created in the previous exercise.</a:t>
            </a:r>
          </a:p>
          <a:p>
            <a:pPr lvl="1" rtl="0"/>
            <a:r>
              <a:rPr lang="en-US" sz="2000" b="0" i="0" u="none" strike="noStrike" baseline="0" dirty="0">
                <a:latin typeface="Segoe"/>
                <a:ea typeface="ＭＳ ゴシック"/>
              </a:rPr>
              <a:t>1.	On the ribbon, in the Task Views group, click the </a:t>
            </a:r>
            <a:r>
              <a:rPr lang="en-US" sz="2000" b="1" i="0" u="none" strike="noStrike" baseline="0" dirty="0">
                <a:latin typeface="Segoe"/>
                <a:ea typeface="ＭＳ ゴシック"/>
              </a:rPr>
              <a:t>Gantt Chart </a:t>
            </a:r>
            <a:r>
              <a:rPr lang="en-US" sz="2000" b="0" i="0" u="none" strike="noStrike" baseline="0" dirty="0">
                <a:latin typeface="Segoe"/>
                <a:ea typeface="ＭＳ ゴシック"/>
              </a:rPr>
              <a:t>button.</a:t>
            </a:r>
          </a:p>
          <a:p>
            <a:pPr lvl="1" rtl="0"/>
            <a:r>
              <a:rPr lang="en-US" sz="2000" b="0" i="0" u="none" strike="noStrike" baseline="0" dirty="0">
                <a:latin typeface="Segoe"/>
                <a:ea typeface="ＭＳ ゴシック"/>
              </a:rPr>
              <a:t>2.	On the ribbon, click </a:t>
            </a:r>
            <a:br>
              <a:rPr lang="en-US" sz="2000" b="0" i="0" u="none" strike="noStrike" baseline="0" dirty="0">
                <a:latin typeface="Segoe"/>
                <a:ea typeface="ＭＳ ゴシック"/>
              </a:rPr>
            </a:br>
            <a:r>
              <a:rPr lang="en-US" sz="2000" b="0" i="0" u="none" strike="noStrike" baseline="0" dirty="0">
                <a:latin typeface="Segoe"/>
                <a:ea typeface="ＭＳ ゴシック"/>
              </a:rPr>
              <a:t>the </a:t>
            </a:r>
            <a:r>
              <a:rPr lang="en-US" sz="2000" b="1" i="0" u="none" strike="noStrike" baseline="0" dirty="0">
                <a:solidFill>
                  <a:srgbClr val="FF0000"/>
                </a:solidFill>
                <a:latin typeface="Segoe"/>
                <a:ea typeface="ＭＳ ゴシック"/>
              </a:rPr>
              <a:t>Project</a:t>
            </a:r>
            <a:r>
              <a:rPr lang="en-US" sz="2000" b="1" i="0" u="none" strike="noStrike" baseline="0" dirty="0">
                <a:latin typeface="Segoe"/>
                <a:ea typeface="ＭＳ ゴシック"/>
              </a:rPr>
              <a:t> </a:t>
            </a:r>
            <a:r>
              <a:rPr lang="en-US" sz="2000" b="0" i="0" u="none" strike="noStrike" baseline="0" dirty="0">
                <a:latin typeface="Segoe"/>
                <a:ea typeface="ＭＳ ゴシック"/>
              </a:rPr>
              <a:t>tab, and </a:t>
            </a:r>
            <a:br>
              <a:rPr lang="en-US" sz="2000" b="0" i="0" u="none" strike="noStrike" baseline="0" dirty="0">
                <a:latin typeface="Segoe"/>
                <a:ea typeface="ＭＳ ゴシック"/>
              </a:rPr>
            </a:br>
            <a:r>
              <a:rPr lang="en-US" sz="2000" b="0" i="0" u="none" strike="noStrike" baseline="0" dirty="0">
                <a:latin typeface="Segoe"/>
                <a:ea typeface="ＭＳ ゴシック"/>
              </a:rPr>
              <a:t>then click the </a:t>
            </a:r>
            <a:br>
              <a:rPr lang="en-US" sz="2000" b="0" i="0" u="none" strike="noStrike" baseline="0" dirty="0">
                <a:latin typeface="Segoe"/>
                <a:ea typeface="ＭＳ ゴシック"/>
              </a:rPr>
            </a:br>
            <a:r>
              <a:rPr lang="en-US" sz="2000" b="1" i="0" u="none" strike="noStrike" baseline="0" dirty="0">
                <a:solidFill>
                  <a:srgbClr val="FF0000"/>
                </a:solidFill>
                <a:latin typeface="Segoe"/>
                <a:ea typeface="ＭＳ ゴシック"/>
              </a:rPr>
              <a:t>Project</a:t>
            </a:r>
            <a:r>
              <a:rPr lang="en-US" sz="2000" b="1" i="0" u="none" strike="noStrike" baseline="0" dirty="0">
                <a:latin typeface="Segoe"/>
                <a:ea typeface="ＭＳ ゴシック"/>
              </a:rPr>
              <a:t> </a:t>
            </a:r>
            <a:r>
              <a:rPr lang="en-US" sz="2000" b="1" i="0" u="none" strike="noStrike" baseline="0" dirty="0">
                <a:solidFill>
                  <a:srgbClr val="FF0000"/>
                </a:solidFill>
                <a:latin typeface="Segoe"/>
                <a:ea typeface="ＭＳ ゴシック"/>
              </a:rPr>
              <a:t>Information</a:t>
            </a:r>
            <a:r>
              <a:rPr lang="en-US" sz="2000" b="1" i="0" u="none" strike="noStrike" baseline="0" dirty="0">
                <a:latin typeface="Segoe"/>
                <a:ea typeface="ＭＳ ゴシック"/>
              </a:rPr>
              <a:t> </a:t>
            </a:r>
            <a:br>
              <a:rPr lang="en-US" sz="2000" b="1" i="0" u="none" strike="noStrike" baseline="0" dirty="0">
                <a:latin typeface="Segoe"/>
                <a:ea typeface="ＭＳ ゴシック"/>
              </a:rPr>
            </a:br>
            <a:r>
              <a:rPr lang="en-US" sz="2000" b="0" i="0" u="none" strike="noStrike" baseline="0" dirty="0">
                <a:latin typeface="Segoe"/>
                <a:ea typeface="ＭＳ ゴシック"/>
              </a:rPr>
              <a:t>button. Click the </a:t>
            </a:r>
            <a:br>
              <a:rPr lang="en-US" sz="2000" b="0" i="0" u="none" strike="noStrike" baseline="0" dirty="0">
                <a:latin typeface="Segoe"/>
                <a:ea typeface="ＭＳ ゴシック"/>
              </a:rPr>
            </a:br>
            <a:r>
              <a:rPr lang="en-US" sz="2000" b="1" i="0" u="none" strike="noStrike" baseline="0" dirty="0">
                <a:solidFill>
                  <a:srgbClr val="FF0000"/>
                </a:solidFill>
                <a:latin typeface="Segoe"/>
                <a:ea typeface="ＭＳ ゴシック"/>
              </a:rPr>
              <a:t>Statistics</a:t>
            </a:r>
            <a:r>
              <a:rPr lang="en-US" sz="2000" b="1" i="0" u="none" strike="noStrike" baseline="0" dirty="0">
                <a:latin typeface="Segoe"/>
                <a:ea typeface="ＭＳ ゴシック"/>
              </a:rPr>
              <a:t> </a:t>
            </a:r>
            <a:r>
              <a:rPr lang="en-US" sz="2000" b="0" i="0" u="none" strike="noStrike" baseline="0" dirty="0">
                <a:latin typeface="Segoe"/>
                <a:ea typeface="ＭＳ ゴシック"/>
              </a:rPr>
              <a:t>button. </a:t>
            </a:r>
            <a:br>
              <a:rPr lang="en-US" sz="2000" b="0" i="0" u="none" strike="noStrike" baseline="0" dirty="0">
                <a:latin typeface="Segoe"/>
                <a:ea typeface="ＭＳ ゴシック"/>
              </a:rPr>
            </a:br>
            <a:r>
              <a:rPr lang="en-US" sz="2000" b="0" i="0" u="none" strike="noStrike" baseline="0" dirty="0">
                <a:latin typeface="Segoe"/>
                <a:ea typeface="ＭＳ ゴシック"/>
              </a:rPr>
              <a:t>The Project Statistics </a:t>
            </a:r>
            <a:br>
              <a:rPr lang="en-US" sz="2000" b="0" i="0" u="none" strike="noStrike" baseline="0" dirty="0">
                <a:latin typeface="Segoe"/>
                <a:ea typeface="ＭＳ ゴシック"/>
              </a:rPr>
            </a:br>
            <a:r>
              <a:rPr lang="en-US" sz="2000" b="0" i="0" u="none" strike="noStrike" baseline="0" dirty="0">
                <a:latin typeface="Segoe"/>
                <a:ea typeface="ＭＳ ゴシック"/>
              </a:rPr>
              <a:t>dialog box appears. </a:t>
            </a:r>
            <a:br>
              <a:rPr lang="en-US" sz="2000" b="0" i="0" u="none" strike="noStrike" baseline="0" dirty="0">
                <a:latin typeface="Segoe"/>
                <a:ea typeface="ＭＳ ゴシック"/>
              </a:rPr>
            </a:br>
            <a:r>
              <a:rPr lang="en-US" sz="2000" b="0" i="0" u="none" strike="noStrike" baseline="0" dirty="0">
                <a:latin typeface="Segoe"/>
                <a:ea typeface="ＭＳ ゴシック"/>
              </a:rPr>
              <a:t>Your screen should look similar to the figure above.</a:t>
            </a:r>
            <a:endParaRPr lang="en-US" sz="2000" b="0" i="0" u="none" strike="noStrike" baseline="0" dirty="0">
              <a:latin typeface="Times New Roman"/>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a:t>Microsoft Official Academic Course, Microsoft Project 2013</a:t>
            </a:r>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41</a:t>
            </a:fld>
            <a:endParaRPr lang="en-US" dirty="0"/>
          </a:p>
        </p:txBody>
      </p:sp>
      <p:pic>
        <p:nvPicPr>
          <p:cNvPr id="7" name="Picture 6" descr="1311.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606800" y="2362200"/>
            <a:ext cx="5003800" cy="2341804"/>
          </a:xfrm>
          <a:prstGeom prst="rect">
            <a:avLst/>
          </a:prstGeom>
        </p:spPr>
      </p:pic>
    </p:spTree>
    <p:extLst>
      <p:ext uri="{BB962C8B-B14F-4D97-AF65-F5344CB8AC3E}">
        <p14:creationId xmlns:p14="http://schemas.microsoft.com/office/powerpoint/2010/main" val="116596641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a:solidFill>
                  <a:srgbClr val="009E49"/>
                </a:solidFill>
                <a:latin typeface="Segoe"/>
                <a:ea typeface="ＭＳ ゴシック"/>
              </a:rPr>
              <a:t>Step by Step: Identify the Project Finish Date and Total Cost</a:t>
            </a:r>
            <a:endParaRPr lang="en-US" b="0" i="0" u="none" strike="noStrike" baseline="0">
              <a:solidFill>
                <a:srgbClr val="009E49"/>
              </a:solidFill>
              <a:latin typeface="Times New Roman"/>
              <a:ea typeface="ＭＳ ゴシック"/>
            </a:endParaRPr>
          </a:p>
        </p:txBody>
      </p:sp>
      <p:sp>
        <p:nvSpPr>
          <p:cNvPr id="3" name="Text Placeholder 2"/>
          <p:cNvSpPr>
            <a:spLocks noGrp="1"/>
          </p:cNvSpPr>
          <p:nvPr>
            <p:ph type="body" idx="1"/>
          </p:nvPr>
        </p:nvSpPr>
        <p:spPr/>
        <p:txBody>
          <a:bodyPr/>
          <a:lstStyle/>
          <a:p>
            <a:pPr lvl="0" rtl="0">
              <a:lnSpc>
                <a:spcPct val="90000"/>
              </a:lnSpc>
            </a:pPr>
            <a:r>
              <a:rPr lang="en-US" b="0" i="0" u="none" strike="noStrike" baseline="0" dirty="0">
                <a:latin typeface="Segoe"/>
                <a:ea typeface="ＭＳ ゴシック"/>
              </a:rPr>
              <a:t>Notice that the Current Finish Date is 8/15/16. This is later than the Baseline Finish Date of 7/29/16. </a:t>
            </a:r>
          </a:p>
          <a:p>
            <a:pPr lvl="0" rtl="0">
              <a:lnSpc>
                <a:spcPct val="90000"/>
              </a:lnSpc>
            </a:pPr>
            <a:r>
              <a:rPr lang="en-US" b="0" i="0" u="none" strike="noStrike" baseline="0" dirty="0">
                <a:latin typeface="Segoe"/>
                <a:ea typeface="ＭＳ ゴシック"/>
              </a:rPr>
              <a:t>You have a </a:t>
            </a:r>
            <a:r>
              <a:rPr lang="en-US" b="0" i="0" u="none" strike="noStrike" baseline="0" dirty="0">
                <a:solidFill>
                  <a:srgbClr val="FF0000"/>
                </a:solidFill>
                <a:latin typeface="Segoe"/>
                <a:ea typeface="ＭＳ ゴシック"/>
              </a:rPr>
              <a:t>positive duration variance </a:t>
            </a:r>
            <a:r>
              <a:rPr lang="en-US" b="0" i="0" u="none" strike="noStrike" baseline="0" dirty="0">
                <a:latin typeface="Segoe"/>
                <a:ea typeface="ＭＳ ゴシック"/>
              </a:rPr>
              <a:t>of 10.63 days, which means you are scheduled to finish more than 10 working days later than planned. </a:t>
            </a:r>
          </a:p>
          <a:p>
            <a:pPr lvl="0" rtl="0">
              <a:lnSpc>
                <a:spcPct val="90000"/>
              </a:lnSpc>
            </a:pPr>
            <a:r>
              <a:rPr lang="en-US" b="0" i="0" u="none" strike="noStrike" baseline="0" dirty="0">
                <a:latin typeface="Segoe"/>
                <a:ea typeface="ＭＳ ゴシック"/>
              </a:rPr>
              <a:t>This box also provides the current cost: just over $68,750. </a:t>
            </a:r>
            <a:r>
              <a:rPr lang="en-US" b="0" i="0" u="none" strike="noStrike" baseline="0" dirty="0">
                <a:solidFill>
                  <a:srgbClr val="FF0000"/>
                </a:solidFill>
                <a:latin typeface="Segoe"/>
                <a:ea typeface="ＭＳ ゴシック"/>
              </a:rPr>
              <a:t>This value is the sum of all actual costs to date and the remaining planned task and resource costs in the project</a:t>
            </a:r>
            <a:r>
              <a:rPr lang="en-US" b="0" i="0" u="none" strike="noStrike" baseline="0" dirty="0">
                <a:latin typeface="Segoe"/>
                <a:ea typeface="ＭＳ ゴシック"/>
              </a:rPr>
              <a:t>. These include actual and planned fixed costs, per-use costs, and the costs of resource assignments.</a:t>
            </a:r>
          </a:p>
          <a:p>
            <a:pPr lvl="1" rtl="0">
              <a:lnSpc>
                <a:spcPct val="90000"/>
              </a:lnSpc>
            </a:pPr>
            <a:r>
              <a:rPr lang="en-US" b="0" i="0" u="none" strike="noStrike" baseline="0" dirty="0">
                <a:latin typeface="Segoe"/>
                <a:ea typeface="ＭＳ ゴシック"/>
              </a:rPr>
              <a:t>3.	Click </a:t>
            </a:r>
            <a:r>
              <a:rPr lang="en-US" b="1" i="0" u="none" strike="noStrike" baseline="0" dirty="0">
                <a:solidFill>
                  <a:srgbClr val="FF0000"/>
                </a:solidFill>
                <a:latin typeface="Segoe"/>
                <a:ea typeface="ＭＳ ゴシック"/>
              </a:rPr>
              <a:t>Close</a:t>
            </a:r>
            <a:r>
              <a:rPr lang="en-US" b="1" i="0" u="none" strike="noStrike" baseline="0" dirty="0">
                <a:latin typeface="Segoe"/>
                <a:ea typeface="ＭＳ ゴシック"/>
              </a:rPr>
              <a:t> </a:t>
            </a:r>
            <a:r>
              <a:rPr lang="en-US" b="0" i="0" u="none" strike="noStrike" baseline="0" dirty="0">
                <a:latin typeface="Segoe"/>
                <a:ea typeface="ＭＳ ゴシック"/>
              </a:rPr>
              <a:t>to close the </a:t>
            </a:r>
            <a:r>
              <a:rPr lang="en-US" b="1" i="0" u="none" strike="noStrike" baseline="0" dirty="0">
                <a:solidFill>
                  <a:srgbClr val="FF0000"/>
                </a:solidFill>
                <a:latin typeface="Segoe"/>
                <a:ea typeface="ＭＳ ゴシック"/>
              </a:rPr>
              <a:t>Project</a:t>
            </a:r>
            <a:r>
              <a:rPr lang="en-US" b="1" i="0" u="none" strike="noStrike" baseline="0" dirty="0">
                <a:latin typeface="Segoe"/>
                <a:ea typeface="ＭＳ ゴシック"/>
              </a:rPr>
              <a:t> </a:t>
            </a:r>
            <a:r>
              <a:rPr lang="en-US" b="1" i="0" u="none" strike="noStrike" baseline="0" dirty="0">
                <a:solidFill>
                  <a:srgbClr val="FF0000"/>
                </a:solidFill>
                <a:latin typeface="Segoe"/>
                <a:ea typeface="ＭＳ ゴシック"/>
              </a:rPr>
              <a:t>Statistics</a:t>
            </a:r>
            <a:r>
              <a:rPr lang="en-US" b="1" i="0" u="none" strike="noStrike" baseline="0" dirty="0">
                <a:latin typeface="Segoe"/>
                <a:ea typeface="ＭＳ ゴシック"/>
              </a:rPr>
              <a:t> </a:t>
            </a:r>
            <a:r>
              <a:rPr lang="en-US" b="0" i="0" u="none" strike="noStrike" baseline="0" dirty="0">
                <a:latin typeface="Segoe"/>
                <a:ea typeface="ＭＳ ゴシック"/>
              </a:rPr>
              <a:t>dialog box.</a:t>
            </a:r>
          </a:p>
          <a:p>
            <a:pPr lvl="1" rtl="0">
              <a:lnSpc>
                <a:spcPct val="90000"/>
              </a:lnSpc>
            </a:pPr>
            <a:r>
              <a:rPr lang="en-US" b="0" i="0" u="none" strike="noStrike" baseline="0" dirty="0">
                <a:latin typeface="Segoe"/>
                <a:ea typeface="ＭＳ ゴシック"/>
              </a:rPr>
              <a:t>4.	</a:t>
            </a:r>
            <a:r>
              <a:rPr lang="en-US" b="1" i="0" u="none" strike="noStrike" baseline="0" dirty="0">
                <a:latin typeface="Segoe"/>
                <a:ea typeface="ＭＳ ゴシック"/>
              </a:rPr>
              <a:t>SAVE </a:t>
            </a:r>
            <a:r>
              <a:rPr lang="en-US" b="0" i="0" u="none" strike="noStrike" baseline="0" dirty="0">
                <a:latin typeface="Segoe"/>
                <a:ea typeface="ＭＳ ゴシック"/>
              </a:rPr>
              <a:t>the project schedule.</a:t>
            </a:r>
          </a:p>
          <a:p>
            <a:pPr lvl="0" rtl="0">
              <a:lnSpc>
                <a:spcPct val="90000"/>
              </a:lnSpc>
            </a:pPr>
            <a:r>
              <a:rPr lang="en-US" b="1" i="0" u="none" strike="noStrike" baseline="0" dirty="0">
                <a:latin typeface="Segoe"/>
                <a:ea typeface="ＭＳ ゴシック"/>
              </a:rPr>
              <a:t>PAUSE. LEAVE </a:t>
            </a:r>
            <a:r>
              <a:rPr lang="en-US" b="0" i="0" u="none" strike="noStrike" baseline="0" dirty="0">
                <a:latin typeface="Segoe"/>
                <a:ea typeface="ＭＳ ゴシック"/>
              </a:rPr>
              <a:t>Project open to use in the next exercise.</a:t>
            </a:r>
            <a:endParaRPr lang="en-US" b="0" i="0" u="none" strike="noStrike" baseline="0" dirty="0">
              <a:latin typeface="Times New Roman"/>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a:t>Microsoft Official Academic Course, Microsoft Project 2013</a:t>
            </a:r>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42</a:t>
            </a:fld>
            <a:endParaRPr lang="en-US" dirty="0"/>
          </a:p>
        </p:txBody>
      </p:sp>
      <p:sp>
        <p:nvSpPr>
          <p:cNvPr id="7" name="Rounded Rectangle 6"/>
          <p:cNvSpPr/>
          <p:nvPr/>
        </p:nvSpPr>
        <p:spPr bwMode="auto">
          <a:xfrm>
            <a:off x="762000" y="2133600"/>
            <a:ext cx="7924800" cy="1066800"/>
          </a:xfrm>
          <a:prstGeom prst="roundRect">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270229232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a:solidFill>
                  <a:srgbClr val="009E49"/>
                </a:solidFill>
                <a:latin typeface="Segoe"/>
                <a:ea typeface="ＭＳ ゴシック"/>
              </a:rPr>
              <a:t>Step by Step: Identify the Project Finish Date and Total Cost</a:t>
            </a:r>
            <a:endParaRPr lang="en-US" b="0" i="0" u="none" strike="noStrike" baseline="0">
              <a:solidFill>
                <a:srgbClr val="009E49"/>
              </a:solidFill>
              <a:latin typeface="Times New Roman"/>
              <a:ea typeface="ＭＳ ゴシック"/>
            </a:endParaRPr>
          </a:p>
        </p:txBody>
      </p:sp>
      <p:sp>
        <p:nvSpPr>
          <p:cNvPr id="3" name="Text Placeholder 2"/>
          <p:cNvSpPr>
            <a:spLocks noGrp="1"/>
          </p:cNvSpPr>
          <p:nvPr>
            <p:ph type="body" idx="1"/>
          </p:nvPr>
        </p:nvSpPr>
        <p:spPr/>
        <p:txBody>
          <a:bodyPr/>
          <a:lstStyle/>
          <a:p>
            <a:pPr lvl="0" rtl="0"/>
            <a:r>
              <a:rPr lang="en-US" b="0" i="0" u="none" strike="noStrike" baseline="0" dirty="0">
                <a:latin typeface="Segoe"/>
                <a:ea typeface="ＭＳ ゴシック"/>
              </a:rPr>
              <a:t>In this exercise, you reviewed project details such as the duration, finish date, and total costs. </a:t>
            </a:r>
          </a:p>
          <a:p>
            <a:pPr lvl="0" rtl="0"/>
            <a:r>
              <a:rPr lang="en-US" b="0" i="0" u="none" strike="noStrike" baseline="0" dirty="0">
                <a:latin typeface="Segoe"/>
                <a:ea typeface="ＭＳ ゴシック"/>
              </a:rPr>
              <a:t>It is helpful to review this information so that you understand the nature of your project and how it can best be optimized. </a:t>
            </a:r>
          </a:p>
          <a:p>
            <a:pPr lvl="0" rtl="0"/>
            <a:r>
              <a:rPr lang="en-US" b="0" i="0" u="none" strike="noStrike" baseline="0" dirty="0">
                <a:latin typeface="Segoe"/>
                <a:ea typeface="ＭＳ ゴシック"/>
              </a:rPr>
              <a:t>Optimizing is adjusting the aspects of the project schedule, such as cost, duration, and scope (or any combination of these), </a:t>
            </a:r>
            <a:r>
              <a:rPr lang="en-US" b="0" i="0" u="none" strike="noStrike" baseline="0" dirty="0">
                <a:solidFill>
                  <a:srgbClr val="FF0000"/>
                </a:solidFill>
                <a:latin typeface="Segoe"/>
                <a:ea typeface="ＭＳ ゴシック"/>
              </a:rPr>
              <a:t>to achieve a desired project schedule result</a:t>
            </a:r>
            <a:r>
              <a:rPr lang="en-US" b="0" i="0" u="none" strike="noStrike" baseline="0" dirty="0">
                <a:latin typeface="Segoe"/>
                <a:ea typeface="ＭＳ ゴシック"/>
              </a:rPr>
              <a:t>. </a:t>
            </a:r>
          </a:p>
          <a:p>
            <a:pPr lvl="0" rtl="0"/>
            <a:r>
              <a:rPr lang="en-US" b="0" i="0" u="none" strike="noStrike" baseline="0" dirty="0">
                <a:latin typeface="Segoe"/>
                <a:ea typeface="ＭＳ ゴシック"/>
              </a:rPr>
              <a:t>A desired result may be a target finish date, duration, or overall cost.</a:t>
            </a:r>
            <a:endParaRPr lang="en-US" b="0" i="0" u="none" strike="noStrike" baseline="0" dirty="0">
              <a:latin typeface="Times New Roman"/>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a:t>Microsoft Official Academic Course, Microsoft Project 2013</a:t>
            </a:r>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43</a:t>
            </a:fld>
            <a:endParaRPr lang="en-US" dirty="0"/>
          </a:p>
        </p:txBody>
      </p:sp>
    </p:spTree>
    <p:extLst>
      <p:ext uri="{BB962C8B-B14F-4D97-AF65-F5344CB8AC3E}">
        <p14:creationId xmlns:p14="http://schemas.microsoft.com/office/powerpoint/2010/main" val="127434462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a:solidFill>
                  <a:srgbClr val="009E49"/>
                </a:solidFill>
                <a:latin typeface="Segoe"/>
                <a:ea typeface="ＭＳ ゴシック"/>
              </a:rPr>
              <a:t>Step by Step: Identify the Project Finish Date and Total Cost</a:t>
            </a:r>
            <a:endParaRPr lang="en-US" b="0" i="0" u="none" strike="noStrike" baseline="0">
              <a:solidFill>
                <a:srgbClr val="009E49"/>
              </a:solidFill>
              <a:latin typeface="Times New Roman"/>
              <a:ea typeface="ＭＳ ゴシック"/>
            </a:endParaRPr>
          </a:p>
        </p:txBody>
      </p:sp>
      <p:sp>
        <p:nvSpPr>
          <p:cNvPr id="3" name="Text Placeholder 2"/>
          <p:cNvSpPr>
            <a:spLocks noGrp="1"/>
          </p:cNvSpPr>
          <p:nvPr>
            <p:ph type="body" idx="1"/>
          </p:nvPr>
        </p:nvSpPr>
        <p:spPr/>
        <p:txBody>
          <a:bodyPr/>
          <a:lstStyle/>
          <a:p>
            <a:pPr lvl="0" rtl="0"/>
            <a:r>
              <a:rPr lang="en-US" b="0" i="0" u="none" strike="noStrike" baseline="0">
                <a:latin typeface="Segoe"/>
                <a:ea typeface="ＭＳ ゴシック"/>
              </a:rPr>
              <a:t>Now let’s look forward to the next exercise. Assume that you have shared the project details from above with the project sponsor. </a:t>
            </a:r>
          </a:p>
          <a:p>
            <a:pPr lvl="0" rtl="0"/>
            <a:r>
              <a:rPr lang="en-US" b="0" i="0" u="none" strike="noStrike" baseline="0">
                <a:latin typeface="Segoe"/>
                <a:ea typeface="ＭＳ ゴシック"/>
              </a:rPr>
              <a:t>The sponsor expected that the project would be slightly over budget, but they did not expect that it would be a week or more beyond the agreed finish date. </a:t>
            </a:r>
          </a:p>
          <a:p>
            <a:pPr lvl="0" rtl="0"/>
            <a:r>
              <a:rPr lang="en-US" b="0" i="0" u="none" strike="noStrike" baseline="0">
                <a:latin typeface="Segoe"/>
                <a:ea typeface="ＭＳ ゴシック"/>
              </a:rPr>
              <a:t>The current projected budget overrun is acceptable, and can even increase slightly, if the project manager can get the project completed by 8/8/16.</a:t>
            </a:r>
            <a:endParaRPr lang="en-US" b="0" i="0" u="none" strike="noStrike" baseline="0">
              <a:latin typeface="Times New Roman"/>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a:t>Microsoft Official Academic Course, Microsoft Project 2013</a:t>
            </a:r>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44</a:t>
            </a:fld>
            <a:endParaRPr lang="en-US" dirty="0"/>
          </a:p>
        </p:txBody>
      </p:sp>
    </p:spTree>
    <p:extLst>
      <p:ext uri="{BB962C8B-B14F-4D97-AF65-F5344CB8AC3E}">
        <p14:creationId xmlns:p14="http://schemas.microsoft.com/office/powerpoint/2010/main" val="393769822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a:solidFill>
                  <a:srgbClr val="009E49"/>
                </a:solidFill>
                <a:latin typeface="Segoe"/>
                <a:ea typeface="ＭＳ ゴシック"/>
              </a:rPr>
              <a:t>Step by Step: Compress the Project Schedule to Pull in the Project Finish Date</a:t>
            </a:r>
            <a:endParaRPr lang="en-US" b="0" i="0" u="none" strike="noStrike" baseline="0">
              <a:solidFill>
                <a:srgbClr val="009E49"/>
              </a:solidFill>
              <a:latin typeface="Times New Roman"/>
              <a:ea typeface="ＭＳ ゴシック"/>
            </a:endParaRPr>
          </a:p>
        </p:txBody>
      </p:sp>
      <p:sp>
        <p:nvSpPr>
          <p:cNvPr id="3" name="Text Placeholder 2"/>
          <p:cNvSpPr>
            <a:spLocks noGrp="1"/>
          </p:cNvSpPr>
          <p:nvPr>
            <p:ph type="body" idx="1"/>
          </p:nvPr>
        </p:nvSpPr>
        <p:spPr/>
        <p:txBody>
          <a:bodyPr/>
          <a:lstStyle/>
          <a:p>
            <a:r>
              <a:rPr lang="en-US" dirty="0">
                <a:latin typeface="Segoe"/>
                <a:ea typeface="ＭＳ ゴシック"/>
              </a:rPr>
              <a:t>Now that you have reviewed the project details, you will focus on pulling in the project finish date.</a:t>
            </a:r>
            <a:endParaRPr lang="en-US" dirty="0">
              <a:latin typeface="Times New Roman"/>
              <a:ea typeface="ＭＳ ゴシック"/>
            </a:endParaRPr>
          </a:p>
          <a:p>
            <a:pPr lvl="0" rtl="0"/>
            <a:r>
              <a:rPr lang="en-US" b="1" i="0" u="none" strike="noStrike" baseline="0" dirty="0">
                <a:latin typeface="Segoe"/>
                <a:ea typeface="ＭＳ ゴシック"/>
              </a:rPr>
              <a:t>USE </a:t>
            </a:r>
            <a:r>
              <a:rPr lang="en-US" b="0" i="0" u="none" strike="noStrike" baseline="0" dirty="0">
                <a:latin typeface="Segoe"/>
                <a:ea typeface="ＭＳ ゴシック"/>
              </a:rPr>
              <a:t>the project schedule you created in the previous exercise.</a:t>
            </a:r>
          </a:p>
          <a:p>
            <a:pPr lvl="1" rtl="0"/>
            <a:r>
              <a:rPr lang="en-US" b="0" i="0" u="none" strike="noStrike" baseline="0" dirty="0">
                <a:latin typeface="Segoe"/>
                <a:ea typeface="ＭＳ ゴシック"/>
              </a:rPr>
              <a:t>1.	[Press the </a:t>
            </a:r>
            <a:r>
              <a:rPr lang="en-US" b="1" i="0" u="none" strike="noStrike" baseline="0" dirty="0">
                <a:solidFill>
                  <a:srgbClr val="FF0000"/>
                </a:solidFill>
                <a:latin typeface="Segoe"/>
                <a:ea typeface="ＭＳ ゴシック"/>
              </a:rPr>
              <a:t>F5</a:t>
            </a:r>
            <a:r>
              <a:rPr lang="en-US" b="1" i="0" u="none" strike="noStrike" baseline="0" dirty="0">
                <a:latin typeface="Segoe"/>
                <a:ea typeface="ＭＳ ゴシック"/>
              </a:rPr>
              <a:t> </a:t>
            </a:r>
            <a:r>
              <a:rPr lang="en-US" b="0" i="0" u="none" strike="noStrike" baseline="0" dirty="0">
                <a:latin typeface="Segoe"/>
                <a:ea typeface="ＭＳ ゴシック"/>
              </a:rPr>
              <a:t>key.] In the ID box, type </a:t>
            </a:r>
            <a:r>
              <a:rPr lang="en-US" b="1" i="0" u="none" strike="noStrike" baseline="0" dirty="0">
                <a:solidFill>
                  <a:srgbClr val="FF0000"/>
                </a:solidFill>
                <a:latin typeface="Segoe"/>
                <a:ea typeface="ＭＳ ゴシック"/>
              </a:rPr>
              <a:t>54</a:t>
            </a:r>
            <a:r>
              <a:rPr lang="en-US" b="1" i="0" u="none" strike="noStrike" baseline="0" dirty="0">
                <a:latin typeface="Segoe"/>
                <a:ea typeface="ＭＳ ゴシック"/>
              </a:rPr>
              <a:t> </a:t>
            </a:r>
            <a:r>
              <a:rPr lang="en-US" b="0" i="0" u="none" strike="noStrike" baseline="0" dirty="0">
                <a:latin typeface="Segoe"/>
                <a:ea typeface="ＭＳ ゴシック"/>
              </a:rPr>
              <a:t>and click </a:t>
            </a:r>
            <a:r>
              <a:rPr lang="en-US" b="1" i="0" u="none" strike="noStrike" baseline="0" dirty="0">
                <a:solidFill>
                  <a:srgbClr val="FF0000"/>
                </a:solidFill>
                <a:latin typeface="Segoe"/>
                <a:ea typeface="ＭＳ ゴシック"/>
              </a:rPr>
              <a:t>OK</a:t>
            </a:r>
            <a:r>
              <a:rPr lang="en-US" b="0" i="0" u="none" strike="noStrike" baseline="0" dirty="0">
                <a:latin typeface="Segoe"/>
                <a:ea typeface="ＭＳ ゴシック"/>
              </a:rPr>
              <a:t>. Since you need to pull in the project finish date, your focus will be on the critical tasks.</a:t>
            </a:r>
          </a:p>
          <a:p>
            <a:pPr lvl="1" rtl="0"/>
            <a:r>
              <a:rPr lang="en-US" b="0" i="0" u="none" strike="noStrike" baseline="0" dirty="0">
                <a:latin typeface="Segoe"/>
                <a:ea typeface="ＭＳ ゴシック"/>
              </a:rPr>
              <a:t>2.	Scroll through and review the task list. Note that only tasks 69 and 73 are non-critical. </a:t>
            </a:r>
            <a:r>
              <a:rPr lang="en-US" b="0" i="0" u="none" strike="noStrike" baseline="0" dirty="0">
                <a:solidFill>
                  <a:srgbClr val="FF0000"/>
                </a:solidFill>
                <a:latin typeface="Segoe"/>
                <a:ea typeface="ＭＳ ゴシック"/>
              </a:rPr>
              <a:t>Shortening the duration of non-critical tasks will have no effect on the project finish date</a:t>
            </a:r>
            <a:r>
              <a:rPr lang="en-US" b="0" i="0" u="none" strike="noStrike" baseline="0" dirty="0">
                <a:latin typeface="Segoe"/>
                <a:ea typeface="ＭＳ ゴシック"/>
              </a:rPr>
              <a:t>. To shorten the project finish date, you must work with the critical tasks.</a:t>
            </a:r>
            <a:endParaRPr lang="en-US" b="0" i="0" u="none" strike="noStrike" baseline="0" dirty="0">
              <a:latin typeface="Times New Roman"/>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a:t>Microsoft Official Academic Course, Microsoft Project 2013</a:t>
            </a:r>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45</a:t>
            </a:fld>
            <a:endParaRPr lang="en-US" dirty="0"/>
          </a:p>
        </p:txBody>
      </p:sp>
    </p:spTree>
    <p:extLst>
      <p:ext uri="{BB962C8B-B14F-4D97-AF65-F5344CB8AC3E}">
        <p14:creationId xmlns:p14="http://schemas.microsoft.com/office/powerpoint/2010/main" val="84733704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a:solidFill>
                  <a:srgbClr val="009E49"/>
                </a:solidFill>
                <a:latin typeface="Segoe"/>
                <a:ea typeface="ＭＳ ゴシック"/>
              </a:rPr>
              <a:t>Step by Step: Compress the Project Schedule to Pull in the Project Finish Date</a:t>
            </a:r>
            <a:endParaRPr lang="en-US" b="0" i="0" u="none" strike="noStrike" baseline="0">
              <a:solidFill>
                <a:srgbClr val="009E49"/>
              </a:solidFill>
              <a:latin typeface="Times New Roman"/>
              <a:ea typeface="ＭＳ ゴシック"/>
            </a:endParaRPr>
          </a:p>
        </p:txBody>
      </p:sp>
      <p:sp>
        <p:nvSpPr>
          <p:cNvPr id="3" name="Text Placeholder 2"/>
          <p:cNvSpPr>
            <a:spLocks noGrp="1"/>
          </p:cNvSpPr>
          <p:nvPr>
            <p:ph type="body" idx="1"/>
          </p:nvPr>
        </p:nvSpPr>
        <p:spPr/>
        <p:txBody>
          <a:bodyPr/>
          <a:lstStyle/>
          <a:p>
            <a:pPr lvl="1" rtl="0"/>
            <a:r>
              <a:rPr lang="en-US" b="0" i="0" u="none" strike="noStrike" baseline="0">
                <a:latin typeface="Segoe"/>
                <a:ea typeface="ＭＳ ゴシック"/>
              </a:rPr>
              <a:t>3.	If necessary, scroll the Gantt Chart view to the right so that you can see the entire Gantt bar for task 70. Your screen should look similar to the figure below.</a:t>
            </a:r>
          </a:p>
        </p:txBody>
      </p:sp>
      <p:sp>
        <p:nvSpPr>
          <p:cNvPr id="4" name="Date Placeholder 3"/>
          <p:cNvSpPr>
            <a:spLocks noGrp="1"/>
          </p:cNvSpPr>
          <p:nvPr>
            <p:ph type="dt" sz="half" idx="10"/>
          </p:nvPr>
        </p:nvSpPr>
        <p:spPr>
          <a:xfrm>
            <a:off x="457200" y="6245225"/>
            <a:ext cx="2133600" cy="476250"/>
          </a:xfrm>
        </p:spPr>
        <p:txBody>
          <a:bodyPr/>
          <a:lstStyle/>
          <a:p>
            <a:pPr>
              <a:defRPr/>
            </a:pPr>
            <a:r>
              <a:rPr lang="en-US"/>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a:t>Microsoft Official Academic Course, Microsoft Project 2013</a:t>
            </a:r>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46</a:t>
            </a:fld>
            <a:endParaRPr lang="en-US" dirty="0"/>
          </a:p>
        </p:txBody>
      </p:sp>
      <p:pic>
        <p:nvPicPr>
          <p:cNvPr id="7" name="Picture 6" descr="1312.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95400" y="2642508"/>
            <a:ext cx="6553200" cy="3579584"/>
          </a:xfrm>
          <a:prstGeom prst="rect">
            <a:avLst/>
          </a:prstGeom>
        </p:spPr>
      </p:pic>
      <p:sp>
        <p:nvSpPr>
          <p:cNvPr id="8" name="Rounded Rectangle 7"/>
          <p:cNvSpPr/>
          <p:nvPr/>
        </p:nvSpPr>
        <p:spPr bwMode="auto">
          <a:xfrm>
            <a:off x="3771900" y="5864225"/>
            <a:ext cx="3810000" cy="304800"/>
          </a:xfrm>
          <a:prstGeom prst="roundRect">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233335062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a:solidFill>
                  <a:srgbClr val="009E49"/>
                </a:solidFill>
                <a:latin typeface="Segoe"/>
                <a:ea typeface="ＭＳ ゴシック"/>
              </a:rPr>
              <a:t>Step by Step: Compress the Project Schedule to Pull in the Project Finish Date</a:t>
            </a:r>
            <a:endParaRPr lang="en-US" b="0" i="0" u="none" strike="noStrike" baseline="0">
              <a:solidFill>
                <a:srgbClr val="009E49"/>
              </a:solidFill>
              <a:latin typeface="Times New Roman"/>
              <a:ea typeface="ＭＳ ゴシック"/>
            </a:endParaRPr>
          </a:p>
        </p:txBody>
      </p:sp>
      <p:sp>
        <p:nvSpPr>
          <p:cNvPr id="3" name="Text Placeholder 2"/>
          <p:cNvSpPr>
            <a:spLocks noGrp="1"/>
          </p:cNvSpPr>
          <p:nvPr>
            <p:ph type="body" idx="1"/>
          </p:nvPr>
        </p:nvSpPr>
        <p:spPr/>
        <p:txBody>
          <a:bodyPr/>
          <a:lstStyle/>
          <a:p>
            <a:pPr lvl="1" rtl="0"/>
            <a:r>
              <a:rPr lang="en-US" b="0" i="0" u="none" strike="noStrike" baseline="0" dirty="0">
                <a:latin typeface="Segoe"/>
                <a:ea typeface="ＭＳ ゴシック"/>
              </a:rPr>
              <a:t>4.	In the Task Name column, double-click the name of Task 71, </a:t>
            </a:r>
            <a:r>
              <a:rPr lang="en-US" b="1" i="0" u="none" strike="noStrike" baseline="0" dirty="0">
                <a:solidFill>
                  <a:srgbClr val="FF0000"/>
                </a:solidFill>
                <a:latin typeface="Segoe"/>
                <a:ea typeface="ＭＳ ゴシック"/>
              </a:rPr>
              <a:t>Dub</a:t>
            </a:r>
            <a:r>
              <a:rPr lang="en-US" b="1" i="0" u="none" strike="noStrike" baseline="0" dirty="0">
                <a:latin typeface="Segoe"/>
                <a:ea typeface="ＭＳ ゴシック"/>
              </a:rPr>
              <a:t> </a:t>
            </a:r>
            <a:r>
              <a:rPr lang="en-US" b="1" i="0" u="none" strike="noStrike" baseline="0" dirty="0">
                <a:solidFill>
                  <a:srgbClr val="FF0000"/>
                </a:solidFill>
                <a:latin typeface="Segoe"/>
                <a:ea typeface="ＭＳ ゴシック"/>
              </a:rPr>
              <a:t>audio to video</a:t>
            </a:r>
            <a:r>
              <a:rPr lang="en-US" b="0" i="0" u="none" strike="noStrike" baseline="0" dirty="0">
                <a:latin typeface="Segoe"/>
                <a:ea typeface="ＭＳ ゴシック"/>
              </a:rPr>
              <a:t>. The Task Information dialog box appears.</a:t>
            </a:r>
          </a:p>
          <a:p>
            <a:pPr lvl="1" rtl="0"/>
            <a:r>
              <a:rPr lang="en-US" b="0" i="0" u="none" strike="noStrike" baseline="0" dirty="0">
                <a:latin typeface="Segoe"/>
                <a:ea typeface="ＭＳ ゴシック"/>
              </a:rPr>
              <a:t>5.	Click the </a:t>
            </a:r>
            <a:r>
              <a:rPr lang="en-US" b="1" i="0" u="none" strike="noStrike" baseline="0" dirty="0">
                <a:solidFill>
                  <a:srgbClr val="FF0000"/>
                </a:solidFill>
                <a:latin typeface="Segoe"/>
                <a:ea typeface="ＭＳ ゴシック"/>
              </a:rPr>
              <a:t>Predecessors</a:t>
            </a:r>
            <a:r>
              <a:rPr lang="en-US" b="1" i="0" u="none" strike="noStrike" baseline="0" dirty="0">
                <a:latin typeface="Segoe"/>
                <a:ea typeface="ＭＳ ゴシック"/>
              </a:rPr>
              <a:t> </a:t>
            </a:r>
            <a:r>
              <a:rPr lang="en-US" b="0" i="0" u="none" strike="noStrike" baseline="0" dirty="0">
                <a:latin typeface="Segoe"/>
                <a:ea typeface="ＭＳ ゴシック"/>
              </a:rPr>
              <a:t>tab.</a:t>
            </a:r>
          </a:p>
          <a:p>
            <a:pPr lvl="1" rtl="0"/>
            <a:r>
              <a:rPr lang="en-US" b="0" i="0" u="none" strike="noStrike" baseline="0" dirty="0">
                <a:latin typeface="Segoe"/>
                <a:ea typeface="ＭＳ ゴシック"/>
              </a:rPr>
              <a:t>6.	In the </a:t>
            </a:r>
            <a:r>
              <a:rPr lang="en-US" b="0" i="0" u="none" strike="noStrike" baseline="0" dirty="0">
                <a:solidFill>
                  <a:srgbClr val="FF0000"/>
                </a:solidFill>
                <a:latin typeface="Segoe"/>
                <a:ea typeface="ＭＳ ゴシック"/>
              </a:rPr>
              <a:t>Lag</a:t>
            </a:r>
            <a:r>
              <a:rPr lang="en-US" b="0" i="0" u="none" strike="noStrike" baseline="0" dirty="0">
                <a:latin typeface="Segoe"/>
                <a:ea typeface="ＭＳ ゴシック"/>
              </a:rPr>
              <a:t> field for the predecessor Task 70, type </a:t>
            </a:r>
            <a:r>
              <a:rPr lang="en-US" b="1" i="0" u="none" strike="noStrike" baseline="0" dirty="0">
                <a:solidFill>
                  <a:srgbClr val="FF0000"/>
                </a:solidFill>
                <a:latin typeface="Segoe"/>
                <a:ea typeface="ＭＳ ゴシック"/>
              </a:rPr>
              <a:t>-25</a:t>
            </a:r>
            <a:r>
              <a:rPr lang="en-US" b="1" i="0" u="none" strike="noStrike" baseline="0" dirty="0">
                <a:latin typeface="Segoe"/>
                <a:ea typeface="ＭＳ ゴシック"/>
              </a:rPr>
              <a:t>% </a:t>
            </a:r>
            <a:r>
              <a:rPr lang="en-US" b="0" i="0" u="none" strike="noStrike" baseline="0" dirty="0">
                <a:latin typeface="Segoe"/>
                <a:ea typeface="ＭＳ ゴシック"/>
              </a:rPr>
              <a:t>and [press </a:t>
            </a:r>
            <a:r>
              <a:rPr lang="en-US" b="1" i="0" u="none" strike="noStrike" baseline="0" dirty="0">
                <a:latin typeface="Segoe"/>
                <a:ea typeface="ＭＳ ゴシック"/>
              </a:rPr>
              <a:t>Enter</a:t>
            </a:r>
            <a:r>
              <a:rPr lang="en-US" b="0" i="0" u="none" strike="noStrike" baseline="0" dirty="0">
                <a:latin typeface="Segoe"/>
                <a:ea typeface="ＭＳ ゴシック"/>
              </a:rPr>
              <a:t>]. Click </a:t>
            </a:r>
            <a:r>
              <a:rPr lang="en-US" b="1" i="0" u="none" strike="noStrike" baseline="0" dirty="0">
                <a:solidFill>
                  <a:srgbClr val="FF0000"/>
                </a:solidFill>
                <a:latin typeface="Segoe"/>
                <a:ea typeface="ＭＳ ゴシック"/>
              </a:rPr>
              <a:t>OK</a:t>
            </a:r>
            <a:r>
              <a:rPr lang="en-US" b="1" i="0" u="none" strike="noStrike" baseline="0" dirty="0">
                <a:latin typeface="Segoe"/>
                <a:ea typeface="ＭＳ ゴシック"/>
              </a:rPr>
              <a:t> </a:t>
            </a:r>
            <a:r>
              <a:rPr lang="en-US" b="0" i="0" u="none" strike="noStrike" baseline="0" dirty="0">
                <a:latin typeface="Segoe"/>
                <a:ea typeface="ＭＳ ゴシック"/>
              </a:rPr>
              <a:t>to close the </a:t>
            </a:r>
            <a:r>
              <a:rPr lang="en-US" b="1" i="0" u="none" strike="noStrike" baseline="0" dirty="0">
                <a:latin typeface="Segoe"/>
                <a:ea typeface="ＭＳ ゴシック"/>
              </a:rPr>
              <a:t>Task Information </a:t>
            </a:r>
            <a:r>
              <a:rPr lang="en-US" b="0" i="0" u="none" strike="noStrike" baseline="0" dirty="0">
                <a:latin typeface="Segoe"/>
                <a:ea typeface="ＭＳ ゴシック"/>
              </a:rPr>
              <a:t>dialog box.</a:t>
            </a:r>
            <a:endParaRPr lang="en-US" b="0" i="0" u="none" strike="noStrike" baseline="0" dirty="0">
              <a:latin typeface="Times New Roman"/>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a:t>Microsoft Official Academic Course, Microsoft Project 2013</a:t>
            </a:r>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47</a:t>
            </a:fld>
            <a:endParaRPr lang="en-US" dirty="0"/>
          </a:p>
        </p:txBody>
      </p:sp>
    </p:spTree>
    <p:extLst>
      <p:ext uri="{BB962C8B-B14F-4D97-AF65-F5344CB8AC3E}">
        <p14:creationId xmlns:p14="http://schemas.microsoft.com/office/powerpoint/2010/main" val="332604029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a:solidFill>
                  <a:srgbClr val="009E49"/>
                </a:solidFill>
                <a:latin typeface="Segoe"/>
                <a:ea typeface="ＭＳ ゴシック"/>
              </a:rPr>
              <a:t>Step by Step: Compress the Project Schedule to Pull in the Project Finish Date</a:t>
            </a:r>
            <a:endParaRPr lang="en-US" b="0" i="0" u="none" strike="noStrike" baseline="0">
              <a:solidFill>
                <a:srgbClr val="009E49"/>
              </a:solidFill>
              <a:latin typeface="Times New Roman"/>
              <a:ea typeface="ＭＳ ゴシック"/>
            </a:endParaRPr>
          </a:p>
        </p:txBody>
      </p:sp>
      <p:sp>
        <p:nvSpPr>
          <p:cNvPr id="3" name="Text Placeholder 2"/>
          <p:cNvSpPr>
            <a:spLocks noGrp="1"/>
          </p:cNvSpPr>
          <p:nvPr>
            <p:ph type="body" idx="1"/>
          </p:nvPr>
        </p:nvSpPr>
        <p:spPr/>
        <p:txBody>
          <a:bodyPr/>
          <a:lstStyle/>
          <a:p>
            <a:pPr lvl="0" rtl="0"/>
            <a:r>
              <a:rPr lang="en-US" b="0" i="0" u="none" strike="noStrike" baseline="0" dirty="0">
                <a:latin typeface="Segoe"/>
                <a:ea typeface="ＭＳ ゴシック"/>
              </a:rPr>
              <a:t>Applying a lead time to the task relationship between tasks 70 and 71 causes Task 71 and all successor tasks to start earlier. </a:t>
            </a:r>
            <a:r>
              <a:rPr lang="en-US" b="0" i="0" u="none" strike="noStrike" baseline="0" dirty="0">
                <a:solidFill>
                  <a:srgbClr val="FF0000"/>
                </a:solidFill>
                <a:latin typeface="Segoe"/>
                <a:ea typeface="ＭＳ ゴシック"/>
              </a:rPr>
              <a:t>Entering this lead causes the successor Task 71 to begin when 75% duration of the predecessor Task 70 has elapsed. </a:t>
            </a:r>
          </a:p>
          <a:p>
            <a:pPr lvl="0" rtl="0"/>
            <a:r>
              <a:rPr lang="en-US" b="0" i="0" u="none" strike="noStrike" baseline="0" dirty="0">
                <a:latin typeface="Segoe"/>
                <a:ea typeface="ＭＳ ゴシック"/>
              </a:rPr>
              <a:t>Also note that some of the tasks that were critical before you added the lead are no longer critical. This is temporary. Your screen should look similar to the figure on</a:t>
            </a:r>
            <a:r>
              <a:rPr lang="en-US" b="0" i="0" u="none" strike="noStrike" dirty="0">
                <a:latin typeface="Segoe"/>
                <a:ea typeface="ＭＳ ゴシック"/>
              </a:rPr>
              <a:t> the next slide</a:t>
            </a:r>
            <a:r>
              <a:rPr lang="en-US" b="0" i="0" u="none" strike="noStrike" baseline="0" dirty="0">
                <a:latin typeface="Segoe"/>
                <a:ea typeface="ＭＳ ゴシック"/>
              </a:rPr>
              <a:t>.</a:t>
            </a:r>
            <a:endParaRPr lang="en-US" b="0" i="0" u="none" strike="noStrike" baseline="0" dirty="0">
              <a:latin typeface="Times New Roman"/>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a:t>Microsoft Official Academic Course, Microsoft Project 2013</a:t>
            </a:r>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48</a:t>
            </a:fld>
            <a:endParaRPr lang="en-US" dirty="0"/>
          </a:p>
        </p:txBody>
      </p:sp>
    </p:spTree>
    <p:extLst>
      <p:ext uri="{BB962C8B-B14F-4D97-AF65-F5344CB8AC3E}">
        <p14:creationId xmlns:p14="http://schemas.microsoft.com/office/powerpoint/2010/main" val="291306265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atin typeface="Segoe"/>
                <a:ea typeface="ＭＳ ゴシック"/>
              </a:rPr>
              <a:t>Step by Step: Compress the Project Schedule to Pull in the Project Finish Date</a:t>
            </a:r>
            <a:endParaRPr lang="en-US"/>
          </a:p>
        </p:txBody>
      </p:sp>
      <p:sp>
        <p:nvSpPr>
          <p:cNvPr id="4" name="Date Placeholder 3"/>
          <p:cNvSpPr>
            <a:spLocks noGrp="1"/>
          </p:cNvSpPr>
          <p:nvPr>
            <p:ph type="dt" sz="half" idx="10"/>
          </p:nvPr>
        </p:nvSpPr>
        <p:spPr/>
        <p:txBody>
          <a:bodyPr/>
          <a:lstStyle/>
          <a:p>
            <a:pPr>
              <a:defRPr/>
            </a:pPr>
            <a:r>
              <a:rPr lang="en-US"/>
              <a:t>© 2014, John Wiley &amp; Sons, Inc.</a:t>
            </a:r>
            <a:endParaRPr lang="en-US" dirty="0"/>
          </a:p>
        </p:txBody>
      </p:sp>
      <p:sp>
        <p:nvSpPr>
          <p:cNvPr id="5" name="Footer Placeholder 4"/>
          <p:cNvSpPr>
            <a:spLocks noGrp="1"/>
          </p:cNvSpPr>
          <p:nvPr>
            <p:ph type="ftr" sz="quarter" idx="11"/>
          </p:nvPr>
        </p:nvSpPr>
        <p:spPr/>
        <p:txBody>
          <a:bodyPr/>
          <a:lstStyle/>
          <a:p>
            <a:pPr>
              <a:defRPr/>
            </a:pPr>
            <a:r>
              <a:rPr lang="en-US" dirty="0"/>
              <a:t>Microsoft Official Academic Course, Microsoft Project 2013</a:t>
            </a:r>
          </a:p>
        </p:txBody>
      </p:sp>
      <p:sp>
        <p:nvSpPr>
          <p:cNvPr id="6" name="Slide Number Placeholder 5"/>
          <p:cNvSpPr>
            <a:spLocks noGrp="1"/>
          </p:cNvSpPr>
          <p:nvPr>
            <p:ph type="sldNum" sz="quarter" idx="12"/>
          </p:nvPr>
        </p:nvSpPr>
        <p:spPr/>
        <p:txBody>
          <a:bodyPr/>
          <a:lstStyle/>
          <a:p>
            <a:pPr>
              <a:defRPr/>
            </a:pPr>
            <a:fld id="{4453F413-A379-4AA4-A6AE-7C7FDF82C384}" type="slidenum">
              <a:rPr lang="en-US" smtClean="0"/>
              <a:pPr>
                <a:defRPr/>
              </a:pPr>
              <a:t>49</a:t>
            </a:fld>
            <a:endParaRPr lang="en-US" dirty="0"/>
          </a:p>
        </p:txBody>
      </p:sp>
      <p:pic>
        <p:nvPicPr>
          <p:cNvPr id="7" name="Picture 6" descr="1313.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000" y="1636594"/>
            <a:ext cx="7810500" cy="4459952"/>
          </a:xfrm>
          <a:prstGeom prst="rect">
            <a:avLst/>
          </a:prstGeom>
        </p:spPr>
      </p:pic>
      <p:sp>
        <p:nvSpPr>
          <p:cNvPr id="8" name="Rounded Rectangle 7"/>
          <p:cNvSpPr/>
          <p:nvPr/>
        </p:nvSpPr>
        <p:spPr bwMode="auto">
          <a:xfrm>
            <a:off x="2133600" y="5715000"/>
            <a:ext cx="6311900" cy="381546"/>
          </a:xfrm>
          <a:prstGeom prst="roundRect">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33704574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a:solidFill>
                  <a:srgbClr val="009E49"/>
                </a:solidFill>
                <a:latin typeface="Segoe"/>
                <a:ea typeface="ＭＳ ゴシック"/>
              </a:rPr>
              <a:t>Making Time and Date Adjustments</a:t>
            </a:r>
            <a:endParaRPr lang="en-US" b="0" i="0" u="none" strike="noStrike" baseline="0">
              <a:solidFill>
                <a:srgbClr val="009E49"/>
              </a:solidFill>
              <a:latin typeface="Times New Roman"/>
              <a:ea typeface="ＭＳ ゴシック"/>
            </a:endParaRPr>
          </a:p>
        </p:txBody>
      </p:sp>
      <p:sp>
        <p:nvSpPr>
          <p:cNvPr id="3" name="Text Placeholder 2"/>
          <p:cNvSpPr>
            <a:spLocks noGrp="1"/>
          </p:cNvSpPr>
          <p:nvPr>
            <p:ph type="body" idx="1"/>
          </p:nvPr>
        </p:nvSpPr>
        <p:spPr/>
        <p:txBody>
          <a:bodyPr/>
          <a:lstStyle/>
          <a:p>
            <a:pPr lvl="0" rtl="0"/>
            <a:r>
              <a:rPr lang="en-US" b="0" i="0" u="none" strike="noStrike" baseline="0" dirty="0">
                <a:latin typeface="Segoe"/>
                <a:ea typeface="ＭＳ ゴシック"/>
              </a:rPr>
              <a:t>As part of its project management capabilities, Microsoft Project has a </a:t>
            </a:r>
            <a:r>
              <a:rPr lang="en-US" b="0" i="0" u="none" strike="noStrike" baseline="0" dirty="0">
                <a:solidFill>
                  <a:srgbClr val="FF0000"/>
                </a:solidFill>
                <a:latin typeface="Segoe"/>
                <a:ea typeface="ＭＳ ゴシック"/>
              </a:rPr>
              <a:t>scheduling engine </a:t>
            </a:r>
            <a:r>
              <a:rPr lang="en-US" b="0" i="0" u="none" strike="noStrike" baseline="0" dirty="0">
                <a:latin typeface="Segoe"/>
                <a:ea typeface="ＭＳ ゴシック"/>
              </a:rPr>
              <a:t>that works with time. </a:t>
            </a:r>
          </a:p>
          <a:p>
            <a:pPr lvl="0" rtl="0"/>
            <a:r>
              <a:rPr lang="en-US" b="0" i="0" u="none" strike="noStrike" baseline="0" dirty="0">
                <a:latin typeface="Segoe"/>
                <a:ea typeface="ＭＳ ゴシック"/>
              </a:rPr>
              <a:t>Because time is always part of the “project equation,” it is critical that the project manager understand the array of time and date settings used by Microsoft Project.</a:t>
            </a:r>
            <a:endParaRPr lang="en-US" b="0" i="0" u="none" strike="noStrike" baseline="0" dirty="0">
              <a:latin typeface="Times New Roman"/>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a:t>Microsoft Official Academic Course, Microsoft Project 2013</a:t>
            </a:r>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5</a:t>
            </a:fld>
            <a:endParaRPr lang="en-US" dirty="0"/>
          </a:p>
        </p:txBody>
      </p:sp>
    </p:spTree>
    <p:extLst>
      <p:ext uri="{BB962C8B-B14F-4D97-AF65-F5344CB8AC3E}">
        <p14:creationId xmlns:p14="http://schemas.microsoft.com/office/powerpoint/2010/main" val="201703235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a:solidFill>
                  <a:srgbClr val="009E49"/>
                </a:solidFill>
                <a:latin typeface="Segoe"/>
                <a:ea typeface="ＭＳ ゴシック"/>
              </a:rPr>
              <a:t>Step by Step: Compress the Project Schedule to Pull in the Project Finish Date</a:t>
            </a:r>
            <a:endParaRPr lang="en-US" b="0" i="0" u="none" strike="noStrike" baseline="0">
              <a:solidFill>
                <a:srgbClr val="009E49"/>
              </a:solidFill>
              <a:latin typeface="Times New Roman"/>
              <a:ea typeface="ＭＳ ゴシック"/>
            </a:endParaRPr>
          </a:p>
        </p:txBody>
      </p:sp>
      <p:sp>
        <p:nvSpPr>
          <p:cNvPr id="3" name="Text Placeholder 2"/>
          <p:cNvSpPr>
            <a:spLocks noGrp="1"/>
          </p:cNvSpPr>
          <p:nvPr>
            <p:ph type="body" idx="1"/>
          </p:nvPr>
        </p:nvSpPr>
        <p:spPr/>
        <p:txBody>
          <a:bodyPr/>
          <a:lstStyle/>
          <a:p>
            <a:pPr lvl="1" rtl="0"/>
            <a:r>
              <a:rPr lang="en-US" b="0" i="0" u="none" strike="noStrike" baseline="0" dirty="0">
                <a:latin typeface="Segoe"/>
                <a:ea typeface="ＭＳ ゴシック"/>
              </a:rPr>
              <a:t>7.	Double-click Task 68, </a:t>
            </a:r>
            <a:r>
              <a:rPr lang="en-US" b="1" i="0" u="none" strike="noStrike" baseline="0" dirty="0">
                <a:solidFill>
                  <a:srgbClr val="FF0000"/>
                </a:solidFill>
                <a:latin typeface="Segoe"/>
                <a:ea typeface="ＭＳ ゴシック"/>
              </a:rPr>
              <a:t>Rough Audio Edit</a:t>
            </a:r>
            <a:r>
              <a:rPr lang="en-US" b="0" i="0" u="none" strike="noStrike" baseline="0" dirty="0">
                <a:latin typeface="Segoe"/>
                <a:ea typeface="ＭＳ ゴシック"/>
              </a:rPr>
              <a:t>. You realize that you can gain some additional time by adjusting the relationship of tasks 67 and 68 since these can be performed at roughly the same time.</a:t>
            </a:r>
          </a:p>
          <a:p>
            <a:pPr lvl="1" rtl="0"/>
            <a:r>
              <a:rPr lang="en-US" b="0" i="0" u="none" strike="noStrike" baseline="0" dirty="0">
                <a:latin typeface="Segoe"/>
                <a:ea typeface="ＭＳ ゴシック"/>
              </a:rPr>
              <a:t>8.	Click the </a:t>
            </a:r>
            <a:r>
              <a:rPr lang="en-US" b="1" i="0" u="none" strike="noStrike" baseline="0" dirty="0">
                <a:solidFill>
                  <a:srgbClr val="FF0000"/>
                </a:solidFill>
                <a:latin typeface="Segoe"/>
                <a:ea typeface="ＭＳ ゴシック"/>
              </a:rPr>
              <a:t>Predecessor</a:t>
            </a:r>
            <a:r>
              <a:rPr lang="en-US" b="1" i="0" u="none" strike="noStrike" baseline="0" dirty="0">
                <a:latin typeface="Segoe"/>
                <a:ea typeface="ＭＳ ゴシック"/>
              </a:rPr>
              <a:t> </a:t>
            </a:r>
            <a:r>
              <a:rPr lang="en-US" b="0" i="0" u="none" strike="noStrike" baseline="0" dirty="0">
                <a:latin typeface="Segoe"/>
                <a:ea typeface="ＭＳ ゴシック"/>
              </a:rPr>
              <a:t>tab if necessary. In the </a:t>
            </a:r>
            <a:r>
              <a:rPr lang="en-US" b="1" i="0" u="none" strike="noStrike" baseline="0" dirty="0">
                <a:solidFill>
                  <a:srgbClr val="FF0000"/>
                </a:solidFill>
                <a:latin typeface="Segoe"/>
                <a:ea typeface="ＭＳ ゴシック"/>
              </a:rPr>
              <a:t>Lag</a:t>
            </a:r>
            <a:r>
              <a:rPr lang="en-US" b="1" i="0" u="none" strike="noStrike" baseline="0" dirty="0">
                <a:latin typeface="Segoe"/>
                <a:ea typeface="ＭＳ ゴシック"/>
              </a:rPr>
              <a:t> </a:t>
            </a:r>
            <a:r>
              <a:rPr lang="en-US" b="0" i="0" u="none" strike="noStrike" baseline="0" dirty="0">
                <a:latin typeface="Segoe"/>
                <a:ea typeface="ＭＳ ゴシック"/>
              </a:rPr>
              <a:t>field, type </a:t>
            </a:r>
            <a:r>
              <a:rPr lang="en-US" b="1" i="0" u="none" strike="noStrike" baseline="0" dirty="0">
                <a:solidFill>
                  <a:srgbClr val="FF0000"/>
                </a:solidFill>
                <a:latin typeface="Segoe"/>
                <a:ea typeface="ＭＳ ゴシック"/>
              </a:rPr>
              <a:t>22d</a:t>
            </a:r>
            <a:r>
              <a:rPr lang="en-US" b="0" i="0" u="none" strike="noStrike" baseline="0" dirty="0">
                <a:latin typeface="Segoe"/>
                <a:ea typeface="ＭＳ ゴシック"/>
              </a:rPr>
              <a:t>. Click </a:t>
            </a:r>
            <a:r>
              <a:rPr lang="en-US" b="1" i="0" u="none" strike="noStrike" baseline="0" dirty="0">
                <a:solidFill>
                  <a:srgbClr val="FF0000"/>
                </a:solidFill>
                <a:latin typeface="Segoe"/>
                <a:ea typeface="ＭＳ ゴシック"/>
              </a:rPr>
              <a:t>OK</a:t>
            </a:r>
            <a:r>
              <a:rPr lang="en-US" b="0" i="0" u="none" strike="noStrike" baseline="0" dirty="0">
                <a:latin typeface="Segoe"/>
                <a:ea typeface="ＭＳ ゴシック"/>
              </a:rPr>
              <a:t>. Notice now that some of the tasks are critical again. Your screen should look similar to the figure on the next slide.</a:t>
            </a:r>
            <a:endParaRPr lang="en-US" b="0" i="0" u="none" strike="noStrike" baseline="0" dirty="0">
              <a:latin typeface="Times New Roman"/>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a:t>Microsoft Official Academic Course, Microsoft Project 2013</a:t>
            </a:r>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50</a:t>
            </a:fld>
            <a:endParaRPr lang="en-US" dirty="0"/>
          </a:p>
        </p:txBody>
      </p:sp>
    </p:spTree>
    <p:extLst>
      <p:ext uri="{BB962C8B-B14F-4D97-AF65-F5344CB8AC3E}">
        <p14:creationId xmlns:p14="http://schemas.microsoft.com/office/powerpoint/2010/main" val="253675852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atin typeface="Segoe"/>
                <a:ea typeface="ＭＳ ゴシック"/>
              </a:rPr>
              <a:t>Step by Step: Compress the Project Schedule to Pull in the Project Finish Date</a:t>
            </a:r>
            <a:endParaRPr lang="en-US"/>
          </a:p>
        </p:txBody>
      </p:sp>
      <p:sp>
        <p:nvSpPr>
          <p:cNvPr id="4" name="Date Placeholder 3"/>
          <p:cNvSpPr>
            <a:spLocks noGrp="1"/>
          </p:cNvSpPr>
          <p:nvPr>
            <p:ph type="dt" sz="half" idx="10"/>
          </p:nvPr>
        </p:nvSpPr>
        <p:spPr>
          <a:xfrm>
            <a:off x="457200" y="6165149"/>
            <a:ext cx="2133600" cy="476250"/>
          </a:xfrm>
        </p:spPr>
        <p:txBody>
          <a:bodyPr/>
          <a:lstStyle/>
          <a:p>
            <a:pPr>
              <a:defRPr/>
            </a:pPr>
            <a:r>
              <a:rPr lang="en-US"/>
              <a:t>© 2014, John Wiley &amp; Sons, Inc.</a:t>
            </a:r>
            <a:endParaRPr lang="en-US" dirty="0"/>
          </a:p>
        </p:txBody>
      </p:sp>
      <p:sp>
        <p:nvSpPr>
          <p:cNvPr id="5" name="Footer Placeholder 4"/>
          <p:cNvSpPr>
            <a:spLocks noGrp="1"/>
          </p:cNvSpPr>
          <p:nvPr>
            <p:ph type="ftr" sz="quarter" idx="11"/>
          </p:nvPr>
        </p:nvSpPr>
        <p:spPr/>
        <p:txBody>
          <a:bodyPr/>
          <a:lstStyle/>
          <a:p>
            <a:pPr>
              <a:defRPr/>
            </a:pPr>
            <a:r>
              <a:rPr lang="en-US" dirty="0"/>
              <a:t>Microsoft Official Academic Course, Microsoft Project 2013</a:t>
            </a:r>
          </a:p>
        </p:txBody>
      </p:sp>
      <p:sp>
        <p:nvSpPr>
          <p:cNvPr id="6" name="Slide Number Placeholder 5"/>
          <p:cNvSpPr>
            <a:spLocks noGrp="1"/>
          </p:cNvSpPr>
          <p:nvPr>
            <p:ph type="sldNum" sz="quarter" idx="12"/>
          </p:nvPr>
        </p:nvSpPr>
        <p:spPr/>
        <p:txBody>
          <a:bodyPr/>
          <a:lstStyle/>
          <a:p>
            <a:pPr>
              <a:defRPr/>
            </a:pPr>
            <a:fld id="{4453F413-A379-4AA4-A6AE-7C7FDF82C384}" type="slidenum">
              <a:rPr lang="en-US" smtClean="0"/>
              <a:pPr>
                <a:defRPr/>
              </a:pPr>
              <a:t>51</a:t>
            </a:fld>
            <a:endParaRPr lang="en-US" dirty="0"/>
          </a:p>
        </p:txBody>
      </p:sp>
      <p:pic>
        <p:nvPicPr>
          <p:cNvPr id="7" name="Picture 6" descr="1314.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500" y="1595838"/>
            <a:ext cx="7988300" cy="4497230"/>
          </a:xfrm>
          <a:prstGeom prst="rect">
            <a:avLst/>
          </a:prstGeom>
        </p:spPr>
      </p:pic>
      <p:sp>
        <p:nvSpPr>
          <p:cNvPr id="8" name="Rounded Rectangle 7"/>
          <p:cNvSpPr/>
          <p:nvPr/>
        </p:nvSpPr>
        <p:spPr bwMode="auto">
          <a:xfrm>
            <a:off x="2971800" y="3505200"/>
            <a:ext cx="3810000" cy="304800"/>
          </a:xfrm>
          <a:prstGeom prst="roundRect">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pic>
        <p:nvPicPr>
          <p:cNvPr id="9" name="Picture 8" descr="1314.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500" y="1523757"/>
            <a:ext cx="7988300" cy="4497230"/>
          </a:xfrm>
          <a:prstGeom prst="rect">
            <a:avLst/>
          </a:prstGeom>
        </p:spPr>
      </p:pic>
      <p:sp>
        <p:nvSpPr>
          <p:cNvPr id="10" name="Rounded Rectangle 9"/>
          <p:cNvSpPr/>
          <p:nvPr/>
        </p:nvSpPr>
        <p:spPr bwMode="auto">
          <a:xfrm>
            <a:off x="2768600" y="5719362"/>
            <a:ext cx="4851400" cy="314797"/>
          </a:xfrm>
          <a:prstGeom prst="roundRect">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206624802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a:solidFill>
                  <a:srgbClr val="009E49"/>
                </a:solidFill>
                <a:latin typeface="Segoe"/>
                <a:ea typeface="ＭＳ ゴシック"/>
              </a:rPr>
              <a:t>Step by Step: Compress the Project Schedule to Pull in the Project Finish Date</a:t>
            </a:r>
            <a:endParaRPr lang="en-US" b="0" i="0" u="none" strike="noStrike" baseline="0">
              <a:solidFill>
                <a:srgbClr val="009E49"/>
              </a:solidFill>
              <a:latin typeface="Times New Roman"/>
              <a:ea typeface="ＭＳ ゴシック"/>
            </a:endParaRPr>
          </a:p>
        </p:txBody>
      </p:sp>
      <p:sp>
        <p:nvSpPr>
          <p:cNvPr id="3" name="Text Placeholder 2"/>
          <p:cNvSpPr>
            <a:spLocks noGrp="1"/>
          </p:cNvSpPr>
          <p:nvPr>
            <p:ph type="body" idx="1"/>
          </p:nvPr>
        </p:nvSpPr>
        <p:spPr/>
        <p:txBody>
          <a:bodyPr/>
          <a:lstStyle/>
          <a:p>
            <a:pPr lvl="0" rtl="0"/>
            <a:r>
              <a:rPr lang="en-US" b="0" i="0" u="none" strike="noStrike" baseline="0" dirty="0">
                <a:latin typeface="Segoe"/>
                <a:ea typeface="ＭＳ ゴシック"/>
              </a:rPr>
              <a:t>This process is called </a:t>
            </a:r>
            <a:r>
              <a:rPr lang="en-US" b="0" i="0" u="none" strike="noStrike" baseline="0" dirty="0">
                <a:solidFill>
                  <a:srgbClr val="FF0000"/>
                </a:solidFill>
                <a:latin typeface="Segoe"/>
                <a:ea typeface="ＭＳ ゴシック"/>
              </a:rPr>
              <a:t>fast-tracking, which is defined as doing tasks in parallel that were originally planned to be done in series. </a:t>
            </a:r>
          </a:p>
          <a:p>
            <a:pPr lvl="0" rtl="0"/>
            <a:r>
              <a:rPr lang="en-US" b="0" i="0" u="none" strike="noStrike" baseline="0" dirty="0">
                <a:latin typeface="Segoe"/>
                <a:ea typeface="ＭＳ ゴシック"/>
              </a:rPr>
              <a:t>You can review the Gantt Chart view (or display the Project Information dialog box) to see that the final task of the project now ends on 8/10/16. This is still about 8 working days later than your desired finish date. </a:t>
            </a:r>
          </a:p>
          <a:p>
            <a:pPr lvl="0" rtl="0"/>
            <a:r>
              <a:rPr lang="en-US" b="0" i="0" u="none" strike="noStrike" baseline="0" dirty="0">
                <a:latin typeface="Segoe"/>
                <a:ea typeface="ＭＳ ゴシック"/>
              </a:rPr>
              <a:t>To compress the project duration further, you will apply overtime work to some assignments.</a:t>
            </a:r>
            <a:endParaRPr lang="en-US" b="0" i="0" u="none" strike="noStrike" baseline="0" dirty="0">
              <a:latin typeface="Times New Roman"/>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a:t>Microsoft Official Academic Course, Microsoft Project 2013</a:t>
            </a:r>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52</a:t>
            </a:fld>
            <a:endParaRPr lang="en-US" dirty="0"/>
          </a:p>
        </p:txBody>
      </p:sp>
    </p:spTree>
    <p:extLst>
      <p:ext uri="{BB962C8B-B14F-4D97-AF65-F5344CB8AC3E}">
        <p14:creationId xmlns:p14="http://schemas.microsoft.com/office/powerpoint/2010/main" val="232952747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a:solidFill>
                  <a:srgbClr val="009E49"/>
                </a:solidFill>
                <a:latin typeface="Segoe"/>
                <a:ea typeface="ＭＳ ゴシック"/>
              </a:rPr>
              <a:t>Step by Step: Compress the Project Schedule to Pull in the Project Finish Date</a:t>
            </a:r>
            <a:endParaRPr lang="en-US" b="0" i="0" u="none" strike="noStrike" baseline="0">
              <a:solidFill>
                <a:srgbClr val="009E49"/>
              </a:solidFill>
              <a:latin typeface="Times New Roman"/>
              <a:ea typeface="ＭＳ ゴシック"/>
            </a:endParaRPr>
          </a:p>
        </p:txBody>
      </p:sp>
      <p:sp>
        <p:nvSpPr>
          <p:cNvPr id="3" name="Text Placeholder 2"/>
          <p:cNvSpPr>
            <a:spLocks noGrp="1"/>
          </p:cNvSpPr>
          <p:nvPr>
            <p:ph type="body" idx="1"/>
          </p:nvPr>
        </p:nvSpPr>
        <p:spPr/>
        <p:txBody>
          <a:bodyPr/>
          <a:lstStyle/>
          <a:p>
            <a:pPr lvl="1" rtl="0"/>
            <a:r>
              <a:rPr lang="en-US" b="0" i="0" u="none" strike="noStrike" baseline="0" dirty="0">
                <a:latin typeface="Segoe"/>
                <a:ea typeface="ＭＳ ゴシック"/>
              </a:rPr>
              <a:t>9.	On the </a:t>
            </a:r>
            <a:r>
              <a:rPr lang="en-US" b="1" i="0" u="none" strike="noStrike" baseline="0" dirty="0">
                <a:solidFill>
                  <a:srgbClr val="FF0000"/>
                </a:solidFill>
                <a:latin typeface="Segoe"/>
                <a:ea typeface="ＭＳ ゴシック"/>
              </a:rPr>
              <a:t>View</a:t>
            </a:r>
            <a:r>
              <a:rPr lang="en-US" b="1" i="0" u="none" strike="noStrike" baseline="0" dirty="0">
                <a:latin typeface="Segoe"/>
                <a:ea typeface="ＭＳ ゴシック"/>
              </a:rPr>
              <a:t> </a:t>
            </a:r>
            <a:r>
              <a:rPr lang="en-US" b="0" i="0" u="none" strike="noStrike" baseline="0" dirty="0">
                <a:latin typeface="Segoe"/>
                <a:ea typeface="ＭＳ ゴシック"/>
              </a:rPr>
              <a:t>ribbon, click the </a:t>
            </a:r>
            <a:r>
              <a:rPr lang="en-US" b="1" i="0" u="none" strike="noStrike" baseline="0" dirty="0">
                <a:solidFill>
                  <a:srgbClr val="FF0000"/>
                </a:solidFill>
                <a:latin typeface="Segoe"/>
                <a:ea typeface="ＭＳ ゴシック"/>
              </a:rPr>
              <a:t>Task</a:t>
            </a:r>
            <a:r>
              <a:rPr lang="en-US" b="1" i="0" u="none" strike="noStrike" baseline="0" dirty="0">
                <a:latin typeface="Segoe"/>
                <a:ea typeface="ＭＳ ゴシック"/>
              </a:rPr>
              <a:t> </a:t>
            </a:r>
            <a:r>
              <a:rPr lang="en-US" b="1" i="0" u="none" strike="noStrike" baseline="0" dirty="0">
                <a:solidFill>
                  <a:srgbClr val="FF0000"/>
                </a:solidFill>
                <a:latin typeface="Segoe"/>
                <a:ea typeface="ＭＳ ゴシック"/>
              </a:rPr>
              <a:t>Usage</a:t>
            </a:r>
            <a:r>
              <a:rPr lang="en-US" b="1" i="0" u="none" strike="noStrike" baseline="0" dirty="0">
                <a:latin typeface="Segoe"/>
                <a:ea typeface="ＭＳ ゴシック"/>
              </a:rPr>
              <a:t> </a:t>
            </a:r>
            <a:r>
              <a:rPr lang="en-US" b="0" i="0" u="none" strike="noStrike" baseline="0" dirty="0">
                <a:latin typeface="Segoe"/>
                <a:ea typeface="ＭＳ ゴシック"/>
              </a:rPr>
              <a:t>button. The Task Usage view appears. Click the </a:t>
            </a:r>
            <a:r>
              <a:rPr lang="en-US" b="1" i="0" u="none" strike="noStrike" baseline="0" dirty="0">
                <a:solidFill>
                  <a:srgbClr val="FF0000"/>
                </a:solidFill>
                <a:latin typeface="Segoe"/>
                <a:ea typeface="ＭＳ ゴシック"/>
              </a:rPr>
              <a:t>Tables</a:t>
            </a:r>
            <a:r>
              <a:rPr lang="en-US" b="1" i="0" u="none" strike="noStrike" baseline="0" dirty="0">
                <a:latin typeface="Segoe"/>
                <a:ea typeface="ＭＳ ゴシック"/>
              </a:rPr>
              <a:t> </a:t>
            </a:r>
            <a:r>
              <a:rPr lang="en-US" b="0" i="0" u="none" strike="noStrike" baseline="0" dirty="0">
                <a:latin typeface="Segoe"/>
                <a:ea typeface="ＭＳ ゴシック"/>
              </a:rPr>
              <a:t>button, then select the </a:t>
            </a:r>
            <a:r>
              <a:rPr lang="en-US" b="1" i="0" u="none" strike="noStrike" baseline="0" dirty="0">
                <a:solidFill>
                  <a:srgbClr val="FF0000"/>
                </a:solidFill>
                <a:latin typeface="Segoe"/>
                <a:ea typeface="ＭＳ ゴシック"/>
              </a:rPr>
              <a:t>Usage</a:t>
            </a:r>
            <a:r>
              <a:rPr lang="en-US" b="1" i="0" u="none" strike="noStrike" baseline="0" dirty="0">
                <a:latin typeface="Segoe"/>
                <a:ea typeface="ＭＳ ゴシック"/>
              </a:rPr>
              <a:t> </a:t>
            </a:r>
            <a:r>
              <a:rPr lang="en-US" b="0" i="0" u="none" strike="noStrike" baseline="0" dirty="0">
                <a:latin typeface="Segoe"/>
                <a:ea typeface="ＭＳ ゴシック"/>
              </a:rPr>
              <a:t>table.</a:t>
            </a:r>
          </a:p>
          <a:p>
            <a:pPr lvl="1" rtl="0"/>
            <a:r>
              <a:rPr lang="en-US" b="0" i="0" u="none" strike="noStrike" baseline="0" dirty="0">
                <a:latin typeface="Segoe"/>
                <a:ea typeface="ＭＳ ゴシック"/>
              </a:rPr>
              <a:t>10.	Right-click the </a:t>
            </a:r>
            <a:r>
              <a:rPr lang="en-US" b="1" i="0" u="none" strike="noStrike" baseline="0" dirty="0">
                <a:solidFill>
                  <a:srgbClr val="FF0000"/>
                </a:solidFill>
                <a:latin typeface="Segoe"/>
                <a:ea typeface="ＭＳ ゴシック"/>
              </a:rPr>
              <a:t>Work</a:t>
            </a:r>
            <a:r>
              <a:rPr lang="en-US" b="1" i="0" u="none" strike="noStrike" baseline="0" dirty="0">
                <a:latin typeface="Segoe"/>
                <a:ea typeface="ＭＳ ゴシック"/>
              </a:rPr>
              <a:t> </a:t>
            </a:r>
            <a:r>
              <a:rPr lang="en-US" b="0" i="0" u="none" strike="noStrike" baseline="0" dirty="0">
                <a:latin typeface="Segoe"/>
                <a:ea typeface="ＭＳ ゴシック"/>
              </a:rPr>
              <a:t>column heading. On the quick menu that appears, select </a:t>
            </a:r>
            <a:r>
              <a:rPr lang="en-US" b="1" i="0" u="none" strike="noStrike" baseline="0" dirty="0">
                <a:solidFill>
                  <a:srgbClr val="FF0000"/>
                </a:solidFill>
                <a:latin typeface="Segoe"/>
                <a:ea typeface="ＭＳ ゴシック"/>
              </a:rPr>
              <a:t>Insert</a:t>
            </a:r>
            <a:r>
              <a:rPr lang="en-US" b="1" i="0" u="none" strike="noStrike" baseline="0" dirty="0">
                <a:latin typeface="Segoe"/>
                <a:ea typeface="ＭＳ ゴシック"/>
              </a:rPr>
              <a:t> </a:t>
            </a:r>
            <a:r>
              <a:rPr lang="en-US" b="1" i="0" u="none" strike="noStrike" baseline="0" dirty="0">
                <a:solidFill>
                  <a:srgbClr val="FF0000"/>
                </a:solidFill>
                <a:latin typeface="Segoe"/>
                <a:ea typeface="ＭＳ ゴシック"/>
              </a:rPr>
              <a:t>Column</a:t>
            </a:r>
            <a:r>
              <a:rPr lang="en-US" b="0" i="0" u="none" strike="noStrike" baseline="0" dirty="0">
                <a:latin typeface="Times New Roman"/>
                <a:ea typeface="ＭＳ ゴシック"/>
              </a:rPr>
              <a:t>.</a:t>
            </a:r>
          </a:p>
          <a:p>
            <a:pPr lvl="1" rtl="0"/>
            <a:r>
              <a:rPr lang="en-US" b="0" i="0" u="none" strike="noStrike" baseline="0" dirty="0">
                <a:latin typeface="Segoe"/>
                <a:ea typeface="ＭＳ ゴシック"/>
              </a:rPr>
              <a:t>11.	Type </a:t>
            </a:r>
            <a:r>
              <a:rPr lang="en-US" b="1" i="0" u="none" strike="noStrike" baseline="0" dirty="0">
                <a:solidFill>
                  <a:srgbClr val="FF0000"/>
                </a:solidFill>
                <a:latin typeface="Segoe"/>
                <a:ea typeface="ＭＳ ゴシック"/>
              </a:rPr>
              <a:t>Over</a:t>
            </a:r>
            <a:r>
              <a:rPr lang="en-US" b="0" i="0" u="none" strike="noStrike" baseline="0" dirty="0">
                <a:latin typeface="Segoe"/>
                <a:ea typeface="ＭＳ ゴシック"/>
              </a:rPr>
              <a:t>, and then select </a:t>
            </a:r>
            <a:r>
              <a:rPr lang="en-US" b="1" i="0" u="none" strike="noStrike" baseline="0" dirty="0">
                <a:solidFill>
                  <a:srgbClr val="FF0000"/>
                </a:solidFill>
                <a:latin typeface="Segoe"/>
                <a:ea typeface="ＭＳ ゴシック"/>
              </a:rPr>
              <a:t>Overtime</a:t>
            </a:r>
            <a:r>
              <a:rPr lang="en-US" b="1" i="0" u="none" strike="noStrike" baseline="0" dirty="0">
                <a:latin typeface="Segoe"/>
                <a:ea typeface="ＭＳ ゴシック"/>
              </a:rPr>
              <a:t> </a:t>
            </a:r>
            <a:r>
              <a:rPr lang="en-US" b="1" i="0" u="none" strike="noStrike" baseline="0" dirty="0">
                <a:solidFill>
                  <a:srgbClr val="FF0000"/>
                </a:solidFill>
                <a:latin typeface="Segoe"/>
                <a:ea typeface="ＭＳ ゴシック"/>
              </a:rPr>
              <a:t>Work</a:t>
            </a:r>
            <a:r>
              <a:rPr lang="en-US" b="1" i="0" u="none" strike="noStrike" baseline="0" dirty="0">
                <a:latin typeface="Segoe"/>
                <a:ea typeface="ＭＳ ゴシック"/>
              </a:rPr>
              <a:t> </a:t>
            </a:r>
            <a:r>
              <a:rPr lang="en-US" b="0" i="0" u="none" strike="noStrike" baseline="0" dirty="0">
                <a:latin typeface="Segoe"/>
                <a:ea typeface="ＭＳ ゴシック"/>
              </a:rPr>
              <a:t>from the list. Microsoft Project inserts the Overtime Work column between the Task Name and Work columns. Drag the divider bar between the table and chart portions of the Gantt Chart to the right until the Duration column is visible. The specific task for which you wish to apply overtime is task 67.</a:t>
            </a:r>
            <a:endParaRPr lang="en-US" b="0" i="0" u="none" strike="noStrike" baseline="0" dirty="0">
              <a:latin typeface="Times New Roman"/>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a:t>Microsoft Official Academic Course, Microsoft Project 2013</a:t>
            </a:r>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53</a:t>
            </a:fld>
            <a:endParaRPr lang="en-US" dirty="0"/>
          </a:p>
        </p:txBody>
      </p:sp>
    </p:spTree>
    <p:extLst>
      <p:ext uri="{BB962C8B-B14F-4D97-AF65-F5344CB8AC3E}">
        <p14:creationId xmlns:p14="http://schemas.microsoft.com/office/powerpoint/2010/main" val="97806402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a:solidFill>
                  <a:srgbClr val="009E49"/>
                </a:solidFill>
                <a:latin typeface="Segoe"/>
                <a:ea typeface="ＭＳ ゴシック"/>
              </a:rPr>
              <a:t>Step by Step: Compress the Project Schedule to Pull in the Project Finish Date</a:t>
            </a:r>
            <a:endParaRPr lang="en-US" b="0" i="0" u="none" strike="noStrike" baseline="0">
              <a:solidFill>
                <a:srgbClr val="009E49"/>
              </a:solidFill>
              <a:latin typeface="Times New Roman"/>
              <a:ea typeface="ＭＳ ゴシック"/>
            </a:endParaRPr>
          </a:p>
        </p:txBody>
      </p:sp>
      <p:sp>
        <p:nvSpPr>
          <p:cNvPr id="3" name="Text Placeholder 2"/>
          <p:cNvSpPr>
            <a:spLocks noGrp="1"/>
          </p:cNvSpPr>
          <p:nvPr>
            <p:ph type="body" idx="1"/>
          </p:nvPr>
        </p:nvSpPr>
        <p:spPr/>
        <p:txBody>
          <a:bodyPr/>
          <a:lstStyle/>
          <a:p>
            <a:pPr lvl="1" rtl="0"/>
            <a:r>
              <a:rPr lang="en-US" b="0" i="0" u="none" strike="noStrike" baseline="0">
                <a:latin typeface="Segoe"/>
                <a:ea typeface="ＭＳ ゴシック"/>
              </a:rPr>
              <a:t>12.	[Press the </a:t>
            </a:r>
            <a:r>
              <a:rPr lang="en-US" b="1" i="0" u="none" strike="noStrike" baseline="0">
                <a:latin typeface="Segoe"/>
                <a:ea typeface="ＭＳ ゴシック"/>
              </a:rPr>
              <a:t>F5 </a:t>
            </a:r>
            <a:r>
              <a:rPr lang="en-US" b="0" i="0" u="none" strike="noStrike" baseline="0">
                <a:latin typeface="Segoe"/>
                <a:ea typeface="ＭＳ ゴシック"/>
              </a:rPr>
              <a:t>key.] In the ID box, type </a:t>
            </a:r>
            <a:r>
              <a:rPr lang="en-US" b="1" i="0" u="none" strike="noStrike" baseline="0">
                <a:latin typeface="Segoe"/>
                <a:ea typeface="ＭＳ ゴシック"/>
              </a:rPr>
              <a:t>67 </a:t>
            </a:r>
            <a:r>
              <a:rPr lang="en-US" b="0" i="0" u="none" strike="noStrike" baseline="0">
                <a:latin typeface="Segoe"/>
                <a:ea typeface="ＭＳ ゴシック"/>
              </a:rPr>
              <a:t>and click </a:t>
            </a:r>
            <a:r>
              <a:rPr lang="en-US" b="1" i="0" u="none" strike="noStrike" baseline="0">
                <a:latin typeface="Segoe"/>
                <a:ea typeface="ＭＳ ゴシック"/>
              </a:rPr>
              <a:t>OK</a:t>
            </a:r>
            <a:r>
              <a:rPr lang="en-US" b="0" i="0" u="none" strike="noStrike" baseline="0">
                <a:latin typeface="Segoe"/>
                <a:ea typeface="ＭＳ ゴシック"/>
              </a:rPr>
              <a:t>. Microsoft Project scrolls the Task Usage view to display the assignments of Task 67. Your screen should look similar to the</a:t>
            </a:r>
            <a:r>
              <a:rPr lang="en-US" b="0" i="0" u="none" strike="noStrike">
                <a:latin typeface="Segoe"/>
                <a:ea typeface="ＭＳ ゴシック"/>
              </a:rPr>
              <a:t> f</a:t>
            </a:r>
            <a:r>
              <a:rPr lang="en-US" b="0" i="0" u="none" strike="noStrike" baseline="0">
                <a:latin typeface="Segoe"/>
                <a:ea typeface="ＭＳ ゴシック"/>
              </a:rPr>
              <a:t>igure below.</a:t>
            </a:r>
            <a:endParaRPr lang="en-US" b="0" i="0" u="none" strike="noStrike" baseline="0">
              <a:latin typeface="Times New Roman"/>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a:t>Microsoft Official Academic Course, Microsoft Project 2013</a:t>
            </a:r>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54</a:t>
            </a:fld>
            <a:endParaRPr lang="en-US" dirty="0"/>
          </a:p>
        </p:txBody>
      </p:sp>
      <p:pic>
        <p:nvPicPr>
          <p:cNvPr id="7" name="Picture 6" descr="1315.png"/>
          <p:cNvPicPr>
            <a:picLocks noChangeAspect="1"/>
          </p:cNvPicPr>
          <p:nvPr/>
        </p:nvPicPr>
        <p:blipFill rotWithShape="1">
          <a:blip r:embed="rId2" cstate="print">
            <a:extLst>
              <a:ext uri="{28A0092B-C50C-407E-A947-70E740481C1C}">
                <a14:useLocalDpi xmlns:a14="http://schemas.microsoft.com/office/drawing/2010/main" val="0"/>
              </a:ext>
            </a:extLst>
          </a:blip>
          <a:srcRect b="21278"/>
          <a:stretch/>
        </p:blipFill>
        <p:spPr>
          <a:xfrm>
            <a:off x="609600" y="2971800"/>
            <a:ext cx="8115300" cy="3200399"/>
          </a:xfrm>
          <a:prstGeom prst="rect">
            <a:avLst/>
          </a:prstGeom>
        </p:spPr>
      </p:pic>
      <p:sp>
        <p:nvSpPr>
          <p:cNvPr id="8" name="Rounded Rectangle 7"/>
          <p:cNvSpPr/>
          <p:nvPr/>
        </p:nvSpPr>
        <p:spPr bwMode="auto">
          <a:xfrm>
            <a:off x="3276600" y="2971800"/>
            <a:ext cx="1905000" cy="228600"/>
          </a:xfrm>
          <a:prstGeom prst="roundRect">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391808126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a:solidFill>
                  <a:srgbClr val="009E49"/>
                </a:solidFill>
                <a:latin typeface="Segoe"/>
                <a:ea typeface="ＭＳ ゴシック"/>
              </a:rPr>
              <a:t>Step by Step: Compress the Project Schedule to Pull in the Project Finish Date</a:t>
            </a:r>
            <a:endParaRPr lang="en-US" b="0" i="0" u="none" strike="noStrike" baseline="0">
              <a:solidFill>
                <a:srgbClr val="009E49"/>
              </a:solidFill>
              <a:latin typeface="Times New Roman"/>
              <a:ea typeface="ＭＳ ゴシック"/>
            </a:endParaRPr>
          </a:p>
        </p:txBody>
      </p:sp>
      <p:sp>
        <p:nvSpPr>
          <p:cNvPr id="3" name="Text Placeholder 2"/>
          <p:cNvSpPr>
            <a:spLocks noGrp="1"/>
          </p:cNvSpPr>
          <p:nvPr>
            <p:ph type="body" idx="1"/>
          </p:nvPr>
        </p:nvSpPr>
        <p:spPr/>
        <p:txBody>
          <a:bodyPr/>
          <a:lstStyle/>
          <a:p>
            <a:pPr lvl="0" rtl="0"/>
            <a:r>
              <a:rPr lang="en-US" b="0" i="0" u="none" strike="noStrike" baseline="0" dirty="0">
                <a:latin typeface="Segoe"/>
                <a:ea typeface="ＭＳ ゴシック"/>
              </a:rPr>
              <a:t>Currently, four of the resources are assigned 40 hours of regular work to this task. Bjorn </a:t>
            </a:r>
            <a:r>
              <a:rPr lang="en-US" b="0" i="0" u="none" strike="noStrike" baseline="0" dirty="0" err="1">
                <a:latin typeface="Segoe"/>
                <a:ea typeface="ＭＳ ゴシック"/>
              </a:rPr>
              <a:t>Rettig</a:t>
            </a:r>
            <a:r>
              <a:rPr lang="en-US" b="0" i="0" u="none" strike="noStrike" baseline="0" dirty="0">
                <a:latin typeface="Segoe"/>
                <a:ea typeface="ＭＳ ゴシック"/>
              </a:rPr>
              <a:t> is assigned 20 hours of work because his Max Units value is 50%. </a:t>
            </a:r>
          </a:p>
          <a:p>
            <a:pPr lvl="0" rtl="0"/>
            <a:r>
              <a:rPr lang="en-US" b="0" i="0" u="none" strike="noStrike" baseline="0" dirty="0">
                <a:latin typeface="Segoe"/>
                <a:ea typeface="ＭＳ ゴシック"/>
              </a:rPr>
              <a:t>To shorten the task’s duration without changing the total work in the task (for each assignment except Bjorn </a:t>
            </a:r>
            <a:r>
              <a:rPr lang="en-US" b="0" i="0" u="none" strike="noStrike" baseline="0" dirty="0" err="1">
                <a:latin typeface="Segoe"/>
                <a:ea typeface="ＭＳ ゴシック"/>
              </a:rPr>
              <a:t>Rettig</a:t>
            </a:r>
            <a:r>
              <a:rPr lang="en-US" b="0" i="0" u="none" strike="noStrike" baseline="0" dirty="0">
                <a:latin typeface="Segoe"/>
                <a:ea typeface="ＭＳ ゴシック"/>
              </a:rPr>
              <a:t>), you will record that 10 of the 40 hours of work is overtime work. </a:t>
            </a:r>
          </a:p>
          <a:p>
            <a:pPr lvl="0" rtl="0"/>
            <a:r>
              <a:rPr lang="en-US" b="0" i="0" u="none" strike="noStrike" baseline="0" dirty="0">
                <a:latin typeface="Segoe"/>
                <a:ea typeface="ＭＳ ゴシック"/>
              </a:rPr>
              <a:t>You will record 5 hours of overtime work for Bjorn </a:t>
            </a:r>
            <a:r>
              <a:rPr lang="en-US" b="0" i="0" u="none" strike="noStrike" baseline="0" dirty="0" err="1">
                <a:latin typeface="Segoe"/>
                <a:ea typeface="ＭＳ ゴシック"/>
              </a:rPr>
              <a:t>Rettig</a:t>
            </a:r>
            <a:r>
              <a:rPr lang="en-US" b="0" i="0" u="none" strike="noStrike" baseline="0" dirty="0">
                <a:latin typeface="Segoe"/>
                <a:ea typeface="ＭＳ ゴシック"/>
              </a:rPr>
              <a:t>.</a:t>
            </a:r>
          </a:p>
          <a:p>
            <a:pPr lvl="1"/>
            <a:r>
              <a:rPr lang="en-US" dirty="0">
                <a:latin typeface="Segoe"/>
                <a:ea typeface="ＭＳ ゴシック"/>
              </a:rPr>
              <a:t>13.	Click the </a:t>
            </a:r>
            <a:r>
              <a:rPr lang="en-US" b="1" dirty="0">
                <a:solidFill>
                  <a:srgbClr val="FF0000"/>
                </a:solidFill>
                <a:latin typeface="Segoe"/>
                <a:ea typeface="ＭＳ ゴシック"/>
              </a:rPr>
              <a:t>Overtime Work cell </a:t>
            </a:r>
            <a:r>
              <a:rPr lang="en-US" dirty="0">
                <a:latin typeface="Segoe"/>
                <a:ea typeface="ＭＳ ゴシック"/>
              </a:rPr>
              <a:t>for Jamie </a:t>
            </a:r>
            <a:r>
              <a:rPr lang="en-US" dirty="0" err="1">
                <a:latin typeface="Segoe"/>
                <a:ea typeface="ＭＳ ゴシック"/>
              </a:rPr>
              <a:t>Reding</a:t>
            </a:r>
            <a:r>
              <a:rPr lang="en-US" dirty="0">
                <a:latin typeface="Segoe"/>
                <a:ea typeface="ＭＳ ゴシック"/>
              </a:rPr>
              <a:t>, the first resource assigned to Task 67.</a:t>
            </a:r>
          </a:p>
          <a:p>
            <a:pPr lvl="1"/>
            <a:r>
              <a:rPr lang="en-US" dirty="0">
                <a:latin typeface="Segoe"/>
                <a:ea typeface="ＭＳ ゴシック"/>
              </a:rPr>
              <a:t>14.	Type </a:t>
            </a:r>
            <a:r>
              <a:rPr lang="en-US" b="1" dirty="0">
                <a:solidFill>
                  <a:srgbClr val="FF0000"/>
                </a:solidFill>
                <a:latin typeface="Segoe"/>
                <a:ea typeface="ＭＳ ゴシック"/>
              </a:rPr>
              <a:t>10</a:t>
            </a:r>
            <a:r>
              <a:rPr lang="en-US" b="1" dirty="0">
                <a:latin typeface="Segoe"/>
                <a:ea typeface="ＭＳ ゴシック"/>
              </a:rPr>
              <a:t> </a:t>
            </a:r>
            <a:r>
              <a:rPr lang="en-US" dirty="0">
                <a:latin typeface="Segoe"/>
                <a:ea typeface="ＭＳ ゴシック"/>
              </a:rPr>
              <a:t>and [press </a:t>
            </a:r>
            <a:r>
              <a:rPr lang="en-US" b="1" dirty="0">
                <a:solidFill>
                  <a:srgbClr val="FF0000"/>
                </a:solidFill>
                <a:latin typeface="Segoe"/>
                <a:ea typeface="ＭＳ ゴシック"/>
              </a:rPr>
              <a:t>Enter</a:t>
            </a:r>
            <a:r>
              <a:rPr lang="en-US" dirty="0">
                <a:latin typeface="Segoe"/>
                <a:ea typeface="ＭＳ ゴシック"/>
              </a:rPr>
              <a:t>].</a:t>
            </a:r>
          </a:p>
          <a:p>
            <a:pPr lvl="1"/>
            <a:r>
              <a:rPr lang="en-US" dirty="0">
                <a:latin typeface="Segoe"/>
                <a:ea typeface="ＭＳ ゴシック"/>
              </a:rPr>
              <a:t>15.	Repeat steps 13 and 14 for Shu Ito, Florian Voss, and Jane Clayton.</a:t>
            </a:r>
          </a:p>
          <a:p>
            <a:pPr lvl="0" rtl="0"/>
            <a:endParaRPr lang="en-US" b="0" i="0" u="none" strike="noStrike" baseline="0" dirty="0">
              <a:latin typeface="Segoe"/>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a:t>Microsoft Official Academic Course, Microsoft Project 2013</a:t>
            </a:r>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55</a:t>
            </a:fld>
            <a:endParaRPr lang="en-US" dirty="0"/>
          </a:p>
        </p:txBody>
      </p:sp>
      <p:sp>
        <p:nvSpPr>
          <p:cNvPr id="7" name="TextBox 6"/>
          <p:cNvSpPr txBox="1"/>
          <p:nvPr/>
        </p:nvSpPr>
        <p:spPr>
          <a:xfrm>
            <a:off x="2705100" y="5629741"/>
            <a:ext cx="3313728" cy="646331"/>
          </a:xfrm>
          <a:prstGeom prst="rect">
            <a:avLst/>
          </a:prstGeom>
          <a:noFill/>
        </p:spPr>
        <p:txBody>
          <a:bodyPr wrap="none" rtlCol="0">
            <a:spAutoFit/>
          </a:bodyPr>
          <a:lstStyle/>
          <a:p>
            <a:r>
              <a:rPr lang="en-US" sz="3600" dirty="0">
                <a:solidFill>
                  <a:srgbClr val="FF0000"/>
                </a:solidFill>
              </a:rPr>
              <a:t>Skip to slide 59</a:t>
            </a:r>
          </a:p>
        </p:txBody>
      </p:sp>
    </p:spTree>
    <p:extLst>
      <p:ext uri="{BB962C8B-B14F-4D97-AF65-F5344CB8AC3E}">
        <p14:creationId xmlns:p14="http://schemas.microsoft.com/office/powerpoint/2010/main" val="93200649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a:solidFill>
                  <a:srgbClr val="009E49"/>
                </a:solidFill>
                <a:latin typeface="Segoe"/>
                <a:ea typeface="ＭＳ ゴシック"/>
              </a:rPr>
              <a:t>Step by Step: Compress the Project Schedule to Pull in the Project Finish Date</a:t>
            </a:r>
            <a:endParaRPr lang="en-US" b="0" i="0" u="none" strike="noStrike" baseline="0">
              <a:solidFill>
                <a:srgbClr val="009E49"/>
              </a:solidFill>
              <a:latin typeface="Times New Roman"/>
              <a:ea typeface="ＭＳ ゴシック"/>
            </a:endParaRPr>
          </a:p>
        </p:txBody>
      </p:sp>
      <p:sp>
        <p:nvSpPr>
          <p:cNvPr id="3" name="Text Placeholder 2"/>
          <p:cNvSpPr>
            <a:spLocks noGrp="1"/>
          </p:cNvSpPr>
          <p:nvPr>
            <p:ph type="body" idx="1"/>
          </p:nvPr>
        </p:nvSpPr>
        <p:spPr/>
        <p:txBody>
          <a:bodyPr/>
          <a:lstStyle/>
          <a:p>
            <a:pPr lvl="1" rtl="0"/>
            <a:r>
              <a:rPr lang="en-US" sz="2000" b="0" i="0" u="none" strike="noStrike" baseline="0">
                <a:latin typeface="Segoe"/>
                <a:ea typeface="ＭＳ ゴシック"/>
              </a:rPr>
              <a:t>16.	Repeat steps 13 and 14 for Bjorn Rettig, except type </a:t>
            </a:r>
            <a:r>
              <a:rPr lang="en-US" sz="2000" b="1" i="0" u="none" strike="noStrike" baseline="0">
                <a:latin typeface="Segoe"/>
                <a:ea typeface="ＭＳ ゴシック"/>
              </a:rPr>
              <a:t>5 </a:t>
            </a:r>
            <a:r>
              <a:rPr lang="en-US" sz="2000" b="0" i="0" u="none" strike="noStrike" baseline="0">
                <a:latin typeface="Segoe"/>
                <a:ea typeface="ＭＳ ゴシック"/>
              </a:rPr>
              <a:t>in the Overtime Work cell. Your screen should look similar to the figure below.</a:t>
            </a:r>
            <a:endParaRPr lang="en-US" sz="2000" b="0" i="0" u="none" strike="noStrike" baseline="0">
              <a:latin typeface="Times New Roman"/>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a:t>Microsoft Official Academic Course, Microsoft Project 2013</a:t>
            </a:r>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56</a:t>
            </a:fld>
            <a:endParaRPr lang="en-US" dirty="0"/>
          </a:p>
        </p:txBody>
      </p:sp>
      <p:pic>
        <p:nvPicPr>
          <p:cNvPr id="7" name="Picture 6" descr="1316.png"/>
          <p:cNvPicPr>
            <a:picLocks noChangeAspect="1"/>
          </p:cNvPicPr>
          <p:nvPr/>
        </p:nvPicPr>
        <p:blipFill rotWithShape="1">
          <a:blip r:embed="rId2" cstate="print">
            <a:extLst>
              <a:ext uri="{28A0092B-C50C-407E-A947-70E740481C1C}">
                <a14:useLocalDpi xmlns:a14="http://schemas.microsoft.com/office/drawing/2010/main" val="0"/>
              </a:ext>
            </a:extLst>
          </a:blip>
          <a:srcRect b="11030"/>
          <a:stretch/>
        </p:blipFill>
        <p:spPr>
          <a:xfrm>
            <a:off x="482600" y="2590800"/>
            <a:ext cx="8178800" cy="3536956"/>
          </a:xfrm>
          <a:prstGeom prst="rect">
            <a:avLst/>
          </a:prstGeom>
        </p:spPr>
      </p:pic>
    </p:spTree>
    <p:extLst>
      <p:ext uri="{BB962C8B-B14F-4D97-AF65-F5344CB8AC3E}">
        <p14:creationId xmlns:p14="http://schemas.microsoft.com/office/powerpoint/2010/main" val="140832472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a:solidFill>
                  <a:srgbClr val="009E49"/>
                </a:solidFill>
                <a:latin typeface="Segoe"/>
                <a:ea typeface="ＭＳ ゴシック"/>
              </a:rPr>
              <a:t>Step by Step: Compress the Project Schedule to Pull in the Project Finish Date</a:t>
            </a:r>
            <a:endParaRPr lang="en-US" b="0" i="0" u="none" strike="noStrike" baseline="0">
              <a:solidFill>
                <a:srgbClr val="009E49"/>
              </a:solidFill>
              <a:latin typeface="Times New Roman"/>
              <a:ea typeface="ＭＳ ゴシック"/>
            </a:endParaRPr>
          </a:p>
        </p:txBody>
      </p:sp>
      <p:sp>
        <p:nvSpPr>
          <p:cNvPr id="3" name="Text Placeholder 2"/>
          <p:cNvSpPr>
            <a:spLocks noGrp="1"/>
          </p:cNvSpPr>
          <p:nvPr>
            <p:ph type="body" idx="1"/>
          </p:nvPr>
        </p:nvSpPr>
        <p:spPr/>
        <p:txBody>
          <a:bodyPr/>
          <a:lstStyle/>
          <a:p>
            <a:pPr lvl="1" rtl="0"/>
            <a:r>
              <a:rPr lang="en-US" sz="2100" b="0" i="0" u="none" strike="noStrike" baseline="0">
                <a:latin typeface="Segoe"/>
                <a:ea typeface="ＭＳ ゴシック"/>
              </a:rPr>
              <a:t>17.	On the ribbon, click the </a:t>
            </a:r>
            <a:r>
              <a:rPr lang="en-US" sz="2100" b="1" i="0" u="none" strike="noStrike" baseline="0">
                <a:latin typeface="Segoe"/>
                <a:ea typeface="ＭＳ ゴシック"/>
              </a:rPr>
              <a:t>Project </a:t>
            </a:r>
            <a:r>
              <a:rPr lang="en-US" sz="2100" b="0" i="0" u="none" strike="noStrike" baseline="0">
                <a:latin typeface="Segoe"/>
                <a:ea typeface="ＭＳ ゴシック"/>
              </a:rPr>
              <a:t>tab, then click </a:t>
            </a:r>
            <a:r>
              <a:rPr lang="en-US" sz="2100" b="1" i="0" u="none" strike="noStrike" baseline="0">
                <a:latin typeface="Segoe"/>
                <a:ea typeface="ＭＳ ゴシック"/>
              </a:rPr>
              <a:t>Project Information</a:t>
            </a:r>
            <a:r>
              <a:rPr lang="en-US" sz="2100" b="0" i="0" u="none" strike="noStrike" baseline="0">
                <a:latin typeface="Segoe"/>
                <a:ea typeface="ＭＳ ゴシック"/>
              </a:rPr>
              <a:t>, and then select the </a:t>
            </a:r>
            <a:r>
              <a:rPr lang="en-US" sz="2100" b="1" i="0" u="none" strike="noStrike" baseline="0">
                <a:latin typeface="Segoe"/>
                <a:ea typeface="ＭＳ ゴシック"/>
              </a:rPr>
              <a:t>Statistics </a:t>
            </a:r>
            <a:r>
              <a:rPr lang="en-US" sz="2100" b="0" i="0" u="none" strike="noStrike" baseline="0">
                <a:latin typeface="Segoe"/>
                <a:ea typeface="ＭＳ ゴシック"/>
              </a:rPr>
              <a:t>button. Note the new projected finish date of 8/9/16. Remember the sponsor asked the scheduled be compressed to complete the project no later than 8/8/16–you are almost there.</a:t>
            </a:r>
          </a:p>
          <a:p>
            <a:pPr lvl="1" rtl="0"/>
            <a:r>
              <a:rPr lang="en-US" sz="2100" b="0" i="0" u="none" strike="noStrike" baseline="0">
                <a:latin typeface="Segoe"/>
                <a:ea typeface="ＭＳ ゴシック"/>
              </a:rPr>
              <a:t>18.	</a:t>
            </a:r>
            <a:r>
              <a:rPr lang="en-US" sz="2100" b="1" i="0" u="none" strike="noStrike" baseline="0">
                <a:latin typeface="Segoe"/>
                <a:ea typeface="ＭＳ ゴシック"/>
              </a:rPr>
              <a:t>Close </a:t>
            </a:r>
            <a:r>
              <a:rPr lang="en-US" sz="2100" b="0" i="0" u="none" strike="noStrike" baseline="0">
                <a:latin typeface="Segoe"/>
                <a:ea typeface="ＭＳ ゴシック"/>
              </a:rPr>
              <a:t>the Project Statistics dialog box. Now click the </a:t>
            </a:r>
            <a:r>
              <a:rPr lang="en-US" sz="2100" b="1" i="0" u="none" strike="noStrike" baseline="0">
                <a:latin typeface="Segoe"/>
                <a:ea typeface="ＭＳ ゴシック"/>
              </a:rPr>
              <a:t>Task </a:t>
            </a:r>
            <a:r>
              <a:rPr lang="en-US" sz="2100" b="0" i="0" u="none" strike="noStrike" baseline="0">
                <a:latin typeface="Segoe"/>
                <a:ea typeface="ＭＳ ゴシック"/>
              </a:rPr>
              <a:t>tab, and then click the </a:t>
            </a:r>
            <a:r>
              <a:rPr lang="en-US" sz="2100" b="1" i="0" u="none" strike="noStrike" baseline="0">
                <a:latin typeface="Segoe"/>
                <a:ea typeface="ＭＳ ゴシック"/>
              </a:rPr>
              <a:t>Gantt Chart </a:t>
            </a:r>
            <a:r>
              <a:rPr lang="en-US" sz="2100" b="0" i="0" u="none" strike="noStrike" baseline="0">
                <a:latin typeface="Segoe"/>
                <a:ea typeface="ＭＳ ゴシック"/>
              </a:rPr>
              <a:t>button.</a:t>
            </a:r>
          </a:p>
          <a:p>
            <a:pPr lvl="1" rtl="0"/>
            <a:r>
              <a:rPr lang="en-US" sz="2100" b="0" i="0" u="none" strike="noStrike" baseline="0">
                <a:latin typeface="Segoe"/>
                <a:ea typeface="ＭＳ ゴシック"/>
              </a:rPr>
              <a:t>19.	[Press the </a:t>
            </a:r>
            <a:r>
              <a:rPr lang="en-US" sz="2100" b="1" i="0" u="none" strike="noStrike" baseline="0">
                <a:latin typeface="Segoe"/>
                <a:ea typeface="ＭＳ ゴシック"/>
              </a:rPr>
              <a:t>F5 </a:t>
            </a:r>
            <a:r>
              <a:rPr lang="en-US" sz="2100" b="0" i="0" u="none" strike="noStrike" baseline="0">
                <a:latin typeface="Segoe"/>
                <a:ea typeface="ＭＳ ゴシック"/>
              </a:rPr>
              <a:t>key.] Type </a:t>
            </a:r>
            <a:r>
              <a:rPr lang="en-US" sz="2100" b="1" i="0" u="none" strike="noStrike" baseline="0">
                <a:latin typeface="Segoe"/>
                <a:ea typeface="ＭＳ ゴシック"/>
              </a:rPr>
              <a:t>69 </a:t>
            </a:r>
            <a:r>
              <a:rPr lang="en-US" sz="2100" b="0" i="0" u="none" strike="noStrike" baseline="0">
                <a:latin typeface="Segoe"/>
                <a:ea typeface="ＭＳ ゴシック"/>
              </a:rPr>
              <a:t>in the ID box, and then click </a:t>
            </a:r>
            <a:r>
              <a:rPr lang="en-US" sz="2100" b="1" i="0" u="none" strike="noStrike" baseline="0">
                <a:latin typeface="Segoe"/>
                <a:ea typeface="ＭＳ ゴシック"/>
              </a:rPr>
              <a:t>OK</a:t>
            </a:r>
            <a:r>
              <a:rPr lang="en-US" sz="2100" b="0" i="0" u="none" strike="noStrike" baseline="0">
                <a:latin typeface="Segoe"/>
                <a:ea typeface="ＭＳ ゴシック"/>
              </a:rPr>
              <a:t>. Notice now how Task 69 is no longer critical.</a:t>
            </a:r>
          </a:p>
          <a:p>
            <a:pPr lvl="1"/>
            <a:r>
              <a:rPr lang="en-US" sz="2100">
                <a:latin typeface="Segoe"/>
                <a:ea typeface="ＭＳ ゴシック"/>
              </a:rPr>
              <a:t>20.	Look at Task 76 and its relationship with Task 75. After speaking with your team, you realize that Task 76 can be started one-half day after Task 75 starts. Double-click </a:t>
            </a:r>
            <a:r>
              <a:rPr lang="en-US" sz="2100" b="1">
                <a:latin typeface="Segoe"/>
                <a:ea typeface="ＭＳ ゴシック"/>
              </a:rPr>
              <a:t>Task 76</a:t>
            </a:r>
            <a:r>
              <a:rPr lang="en-US" sz="2100">
                <a:latin typeface="Times New Roman"/>
                <a:ea typeface="ＭＳ ゴシック"/>
              </a:rPr>
              <a:t>.</a:t>
            </a:r>
          </a:p>
          <a:p>
            <a:pPr lvl="1" rtl="0"/>
            <a:endParaRPr lang="en-US" sz="2100" b="0" i="0" u="none" strike="noStrike" baseline="0">
              <a:latin typeface="Times New Roman"/>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a:t>Microsoft Official Academic Course, Microsoft Project 2013</a:t>
            </a:r>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57</a:t>
            </a:fld>
            <a:endParaRPr lang="en-US" dirty="0"/>
          </a:p>
        </p:txBody>
      </p:sp>
    </p:spTree>
    <p:extLst>
      <p:ext uri="{BB962C8B-B14F-4D97-AF65-F5344CB8AC3E}">
        <p14:creationId xmlns:p14="http://schemas.microsoft.com/office/powerpoint/2010/main" val="318220255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a:solidFill>
                  <a:srgbClr val="009E49"/>
                </a:solidFill>
                <a:latin typeface="Segoe"/>
                <a:ea typeface="ＭＳ ゴシック"/>
              </a:rPr>
              <a:t>Step by Step: Compress the Project Schedule to Pull in the Project Finish Date</a:t>
            </a:r>
            <a:endParaRPr lang="en-US" b="0" i="0" u="none" strike="noStrike" baseline="0">
              <a:solidFill>
                <a:srgbClr val="009E49"/>
              </a:solidFill>
              <a:latin typeface="Times New Roman"/>
              <a:ea typeface="ＭＳ ゴシック"/>
            </a:endParaRPr>
          </a:p>
        </p:txBody>
      </p:sp>
      <p:sp>
        <p:nvSpPr>
          <p:cNvPr id="3" name="Text Placeholder 2"/>
          <p:cNvSpPr>
            <a:spLocks noGrp="1"/>
          </p:cNvSpPr>
          <p:nvPr>
            <p:ph type="body" idx="1"/>
          </p:nvPr>
        </p:nvSpPr>
        <p:spPr/>
        <p:txBody>
          <a:bodyPr/>
          <a:lstStyle/>
          <a:p>
            <a:pPr lvl="1"/>
            <a:r>
              <a:rPr lang="en-US" sz="2100">
                <a:latin typeface="Segoe"/>
                <a:ea typeface="ＭＳ ゴシック"/>
              </a:rPr>
              <a:t>21.	On the Predecessors tab, type 2</a:t>
            </a:r>
            <a:r>
              <a:rPr lang="en-US" sz="2100" b="1">
                <a:latin typeface="Segoe"/>
                <a:ea typeface="ＭＳ ゴシック"/>
              </a:rPr>
              <a:t>1.5d </a:t>
            </a:r>
            <a:r>
              <a:rPr lang="en-US" sz="2100">
                <a:latin typeface="Segoe"/>
                <a:ea typeface="ＭＳ ゴシック"/>
              </a:rPr>
              <a:t>in the Lag column, and then click </a:t>
            </a:r>
            <a:r>
              <a:rPr lang="en-US" sz="2100" b="1">
                <a:latin typeface="Segoe"/>
                <a:ea typeface="ＭＳ ゴシック"/>
              </a:rPr>
              <a:t>OK</a:t>
            </a:r>
            <a:r>
              <a:rPr lang="en-US" sz="2100">
                <a:latin typeface="Times New Roman"/>
                <a:ea typeface="ＭＳ ゴシック"/>
              </a:rPr>
              <a:t>.</a:t>
            </a:r>
          </a:p>
          <a:p>
            <a:pPr lvl="1" rtl="0"/>
            <a:r>
              <a:rPr lang="en-US" sz="2100" b="0" i="0" u="none" strike="noStrike" baseline="0">
                <a:latin typeface="Segoe"/>
                <a:ea typeface="ＭＳ ゴシック"/>
              </a:rPr>
              <a:t>22.	On the Project ribbon, click </a:t>
            </a:r>
            <a:r>
              <a:rPr lang="en-US" sz="2100" b="1" i="0" u="none" strike="noStrike" baseline="0">
                <a:latin typeface="Segoe"/>
                <a:ea typeface="ＭＳ ゴシック"/>
              </a:rPr>
              <a:t>Project Information</a:t>
            </a:r>
            <a:r>
              <a:rPr lang="en-US" sz="2100" b="0" i="0" u="none" strike="noStrike" baseline="0">
                <a:latin typeface="Segoe"/>
                <a:ea typeface="ＭＳ ゴシック"/>
              </a:rPr>
              <a:t>. Click the </a:t>
            </a:r>
            <a:r>
              <a:rPr lang="en-US" sz="2100" b="1" i="0" u="none" strike="noStrike" baseline="0">
                <a:latin typeface="Segoe"/>
                <a:ea typeface="ＭＳ ゴシック"/>
              </a:rPr>
              <a:t>Statistics </a:t>
            </a:r>
            <a:r>
              <a:rPr lang="en-US" sz="2100" b="0" i="0" u="none" strike="noStrike" baseline="0">
                <a:latin typeface="Segoe"/>
                <a:ea typeface="ＭＳ ゴシック"/>
              </a:rPr>
              <a:t>button. The Project Statistics dialog box appears. Note that the new finish date is 8/5/16. </a:t>
            </a:r>
            <a:r>
              <a:rPr lang="en-US" sz="2100" b="1" i="0" u="none" strike="noStrike" baseline="0">
                <a:latin typeface="Segoe"/>
                <a:ea typeface="ＭＳ ゴシック"/>
              </a:rPr>
              <a:t>CLOSE </a:t>
            </a:r>
            <a:r>
              <a:rPr lang="en-US" sz="2100" b="0" i="0" u="none" strike="noStrike" baseline="0">
                <a:latin typeface="Segoe"/>
                <a:ea typeface="ＭＳ ゴシック"/>
              </a:rPr>
              <a:t>the </a:t>
            </a:r>
            <a:r>
              <a:rPr lang="en-US" sz="2100" b="1" i="0" u="none" strike="noStrike" baseline="0">
                <a:latin typeface="Segoe"/>
                <a:ea typeface="ＭＳ ゴシック"/>
              </a:rPr>
              <a:t>Project Information </a:t>
            </a:r>
            <a:r>
              <a:rPr lang="en-US" sz="2100" b="0" i="0" u="none" strike="noStrike" baseline="0">
                <a:latin typeface="Segoe"/>
                <a:ea typeface="ＭＳ ゴシック"/>
              </a:rPr>
              <a:t>dialog box. The finish date is now before the newly mandated finish date of 8/8/16, which is acceptable to the sponsor. You will stop your project optimization work here.</a:t>
            </a:r>
          </a:p>
          <a:p>
            <a:pPr lvl="1" rtl="0"/>
            <a:r>
              <a:rPr lang="en-US" sz="2100" b="0" i="0" u="none" strike="noStrike" baseline="0">
                <a:latin typeface="Segoe"/>
                <a:ea typeface="ＭＳ ゴシック"/>
              </a:rPr>
              <a:t>23.	</a:t>
            </a:r>
            <a:r>
              <a:rPr lang="en-US" sz="2100" b="1" i="0" u="none" strike="noStrike" baseline="0">
                <a:latin typeface="Segoe"/>
                <a:ea typeface="ＭＳ ゴシック"/>
              </a:rPr>
              <a:t>SAVE </a:t>
            </a:r>
            <a:r>
              <a:rPr lang="en-US" sz="2100" b="0" i="0" u="none" strike="noStrike" baseline="0">
                <a:latin typeface="Segoe"/>
                <a:ea typeface="ＭＳ ゴシック"/>
              </a:rPr>
              <a:t>the project schedule, and then </a:t>
            </a:r>
            <a:r>
              <a:rPr lang="en-US" sz="2100" b="1" i="0" u="none" strike="noStrike" baseline="0">
                <a:latin typeface="Segoe"/>
                <a:ea typeface="ＭＳ ゴシック"/>
              </a:rPr>
              <a:t>CLOSE </a:t>
            </a:r>
            <a:r>
              <a:rPr lang="en-US" sz="2100" b="0" i="0" u="none" strike="noStrike" baseline="0">
                <a:latin typeface="Segoe"/>
                <a:ea typeface="ＭＳ ゴシック"/>
              </a:rPr>
              <a:t>the file.</a:t>
            </a:r>
          </a:p>
          <a:p>
            <a:pPr lvl="0" rtl="0"/>
            <a:r>
              <a:rPr lang="en-US" sz="2100" b="1" i="0" u="none" strike="noStrike" baseline="0">
                <a:latin typeface="Segoe"/>
                <a:ea typeface="ＭＳ ゴシック"/>
              </a:rPr>
              <a:t>PAUSE</a:t>
            </a:r>
            <a:r>
              <a:rPr lang="en-US" sz="2100" b="0" i="0" u="none" strike="noStrike" baseline="0">
                <a:latin typeface="Segoe"/>
                <a:ea typeface="ＭＳ ゴシック"/>
              </a:rPr>
              <a:t>. If you are continuing to the next lesson, keep Project open. If you are not continuing to additional lessons, </a:t>
            </a:r>
            <a:r>
              <a:rPr lang="en-US" sz="2100" b="1" i="0" u="none" strike="noStrike" baseline="0">
                <a:latin typeface="Segoe"/>
                <a:ea typeface="ＭＳ ゴシック"/>
              </a:rPr>
              <a:t>CLOSE </a:t>
            </a:r>
            <a:r>
              <a:rPr lang="en-US" sz="2100" b="0" i="0" u="none" strike="noStrike" baseline="0">
                <a:latin typeface="Segoe"/>
                <a:ea typeface="ＭＳ ゴシック"/>
              </a:rPr>
              <a:t>Project.</a:t>
            </a:r>
            <a:endParaRPr lang="en-US" sz="2100" b="0" i="0" u="none" strike="noStrike" baseline="0">
              <a:latin typeface="Times New Roman"/>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a:t>Microsoft Official Academic Course, Microsoft Project 2013</a:t>
            </a:r>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58</a:t>
            </a:fld>
            <a:endParaRPr lang="en-US" dirty="0"/>
          </a:p>
        </p:txBody>
      </p:sp>
    </p:spTree>
    <p:extLst>
      <p:ext uri="{BB962C8B-B14F-4D97-AF65-F5344CB8AC3E}">
        <p14:creationId xmlns:p14="http://schemas.microsoft.com/office/powerpoint/2010/main" val="411284894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a:solidFill>
                  <a:srgbClr val="009E49"/>
                </a:solidFill>
                <a:latin typeface="Segoe"/>
                <a:ea typeface="ＭＳ ゴシック"/>
              </a:rPr>
              <a:t>Step by Step: Compress the Project Schedule to Pull in the Project Finish Date</a:t>
            </a:r>
            <a:endParaRPr lang="en-US" b="0" i="0" u="none" strike="noStrike" baseline="0">
              <a:solidFill>
                <a:srgbClr val="009E49"/>
              </a:solidFill>
              <a:latin typeface="Times New Roman"/>
              <a:ea typeface="ＭＳ ゴシック"/>
            </a:endParaRPr>
          </a:p>
        </p:txBody>
      </p:sp>
      <p:sp>
        <p:nvSpPr>
          <p:cNvPr id="3" name="Text Placeholder 2"/>
          <p:cNvSpPr>
            <a:spLocks noGrp="1"/>
          </p:cNvSpPr>
          <p:nvPr>
            <p:ph type="body" idx="1"/>
          </p:nvPr>
        </p:nvSpPr>
        <p:spPr/>
        <p:txBody>
          <a:bodyPr/>
          <a:lstStyle/>
          <a:p>
            <a:pPr lvl="0" rtl="0"/>
            <a:r>
              <a:rPr lang="en-US" b="0" i="0" u="none" strike="noStrike" baseline="0">
                <a:latin typeface="Segoe"/>
                <a:ea typeface="ＭＳ ゴシック"/>
              </a:rPr>
              <a:t>In this exercise, you compressed a project schedule by applying lead time to some tasks and allowing overtime for another task. </a:t>
            </a:r>
          </a:p>
          <a:p>
            <a:pPr lvl="0" rtl="0"/>
            <a:r>
              <a:rPr lang="en-US" b="1" i="1" u="none" strike="noStrike" baseline="0">
                <a:latin typeface="Segoe"/>
                <a:ea typeface="ＭＳ ゴシック"/>
              </a:rPr>
              <a:t>Optimizing </a:t>
            </a:r>
            <a:r>
              <a:rPr lang="en-US" b="0" i="0" u="none" strike="noStrike" baseline="0">
                <a:latin typeface="Segoe"/>
                <a:ea typeface="ＭＳ ゴシック"/>
              </a:rPr>
              <a:t>a project schedule and responding to variance are issues that Microsoft Project cannot automate. </a:t>
            </a:r>
          </a:p>
          <a:p>
            <a:pPr lvl="0" rtl="0"/>
            <a:r>
              <a:rPr lang="en-US" b="0" i="0" u="none" strike="noStrike" baseline="0">
                <a:latin typeface="Segoe"/>
                <a:ea typeface="ＭＳ ゴシック"/>
              </a:rPr>
              <a:t>As a project manager, you must know the nature of your projects and how they should be optimized. </a:t>
            </a:r>
          </a:p>
          <a:p>
            <a:pPr lvl="0" rtl="0"/>
            <a:r>
              <a:rPr lang="en-US" b="0" i="0" u="none" strike="noStrike" baseline="0">
                <a:latin typeface="Segoe"/>
                <a:ea typeface="ＭＳ ゴシック"/>
              </a:rPr>
              <a:t>As you saw in this exercise, you might need to make trade-offs, such as cutting scope, adding resources, allowing overtime, or adding lead time.</a:t>
            </a:r>
            <a:endParaRPr lang="en-US" b="0" i="0" u="none" strike="noStrike" baseline="0">
              <a:latin typeface="Times New Roman"/>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a:t>Microsoft Official Academic Course, Microsoft Project 2013</a:t>
            </a:r>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59</a:t>
            </a:fld>
            <a:endParaRPr lang="en-US" dirty="0"/>
          </a:p>
        </p:txBody>
      </p:sp>
    </p:spTree>
    <p:extLst>
      <p:ext uri="{BB962C8B-B14F-4D97-AF65-F5344CB8AC3E}">
        <p14:creationId xmlns:p14="http://schemas.microsoft.com/office/powerpoint/2010/main" val="4112135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a:solidFill>
                  <a:srgbClr val="009E49"/>
                </a:solidFill>
                <a:latin typeface="Segoe"/>
                <a:ea typeface="ＭＳ ゴシック"/>
              </a:rPr>
              <a:t>Step by Step: Adjust Fiscal Year Settings within Microsoft Project</a:t>
            </a:r>
            <a:endParaRPr lang="en-US" b="0" i="0" u="none" strike="noStrike" baseline="0">
              <a:solidFill>
                <a:srgbClr val="009E49"/>
              </a:solidFill>
              <a:latin typeface="Times New Roman"/>
              <a:ea typeface="ＭＳ ゴシック"/>
            </a:endParaRPr>
          </a:p>
        </p:txBody>
      </p:sp>
      <p:sp>
        <p:nvSpPr>
          <p:cNvPr id="3" name="Text Placeholder 2"/>
          <p:cNvSpPr>
            <a:spLocks noGrp="1"/>
          </p:cNvSpPr>
          <p:nvPr>
            <p:ph type="body" idx="1"/>
          </p:nvPr>
        </p:nvSpPr>
        <p:spPr/>
        <p:txBody>
          <a:bodyPr/>
          <a:lstStyle/>
          <a:p>
            <a:pPr lvl="0" rtl="0"/>
            <a:r>
              <a:rPr lang="en-US" b="1" i="0" u="none" strike="noStrike" baseline="0" dirty="0">
                <a:latin typeface="Segoe"/>
                <a:ea typeface="ＭＳ ゴシック"/>
              </a:rPr>
              <a:t>GET READY. </a:t>
            </a:r>
            <a:r>
              <a:rPr lang="en-US" b="0" i="0" u="none" strike="noStrike" baseline="0" dirty="0">
                <a:latin typeface="Segoe"/>
                <a:ea typeface="ＭＳ ゴシック"/>
              </a:rPr>
              <a:t>Before you begin these steps, launch Microsoft Project.</a:t>
            </a:r>
          </a:p>
          <a:p>
            <a:pPr lvl="1" rtl="0"/>
            <a:r>
              <a:rPr lang="en-US" b="0" i="0" u="none" strike="noStrike" baseline="0" dirty="0">
                <a:latin typeface="Segoe"/>
                <a:ea typeface="ＭＳ ゴシック"/>
              </a:rPr>
              <a:t>1.	</a:t>
            </a:r>
            <a:r>
              <a:rPr lang="en-US" b="1" i="0" u="none" strike="noStrike" baseline="0" dirty="0">
                <a:latin typeface="Segoe"/>
                <a:ea typeface="ＭＳ ゴシック"/>
              </a:rPr>
              <a:t>OPEN </a:t>
            </a:r>
            <a:r>
              <a:rPr lang="en-US" b="0" i="0" u="none" strike="noStrike" baseline="0" dirty="0">
                <a:latin typeface="Segoe"/>
                <a:ea typeface="ＭＳ ゴシック"/>
              </a:rPr>
              <a:t>the </a:t>
            </a:r>
            <a:r>
              <a:rPr lang="en-US" b="1" i="1" u="none" strike="noStrike" baseline="0" dirty="0">
                <a:solidFill>
                  <a:srgbClr val="FF0000"/>
                </a:solidFill>
                <a:latin typeface="Segoe"/>
                <a:ea typeface="ＭＳ ゴシック"/>
              </a:rPr>
              <a:t>Don Funk Music Video 13M </a:t>
            </a:r>
            <a:r>
              <a:rPr lang="en-US" b="0" i="0" u="none" strike="noStrike" baseline="0" dirty="0">
                <a:latin typeface="Segoe"/>
                <a:ea typeface="ＭＳ ゴシック"/>
              </a:rPr>
              <a:t>project schedule.</a:t>
            </a:r>
          </a:p>
          <a:p>
            <a:pPr lvl="1" rtl="0"/>
            <a:r>
              <a:rPr lang="en-US" b="0" i="0" u="none" strike="noStrike" baseline="0" dirty="0">
                <a:latin typeface="Segoe"/>
                <a:ea typeface="ＭＳ ゴシック"/>
              </a:rPr>
              <a:t>2.	</a:t>
            </a:r>
            <a:r>
              <a:rPr lang="en-US" b="1" i="0" u="none" strike="noStrike" baseline="0" dirty="0">
                <a:latin typeface="Segoe"/>
                <a:ea typeface="ＭＳ ゴシック"/>
              </a:rPr>
              <a:t>SAVE </a:t>
            </a:r>
            <a:r>
              <a:rPr lang="en-US" b="0" i="0" u="none" strike="noStrike" baseline="0" dirty="0">
                <a:latin typeface="Segoe"/>
                <a:ea typeface="ＭＳ ゴシック"/>
              </a:rPr>
              <a:t>the file as </a:t>
            </a:r>
            <a:r>
              <a:rPr lang="en-US" b="1" i="1" u="none" strike="noStrike" baseline="0" dirty="0">
                <a:solidFill>
                  <a:srgbClr val="FF0000"/>
                </a:solidFill>
                <a:latin typeface="Segoe"/>
                <a:ea typeface="ＭＳ ゴシック"/>
              </a:rPr>
              <a:t>Don Funk Music Video 13</a:t>
            </a:r>
            <a:r>
              <a:rPr lang="en-US" b="0" i="0" u="none" strike="noStrike" baseline="0" dirty="0">
                <a:latin typeface="Times New Roman"/>
                <a:ea typeface="ＭＳ ゴシック"/>
              </a:rPr>
              <a:t>.</a:t>
            </a:r>
          </a:p>
          <a:p>
            <a:pPr lvl="1" rtl="0"/>
            <a:r>
              <a:rPr lang="en-US" b="0" i="0" u="none" strike="noStrike" baseline="0" dirty="0">
                <a:latin typeface="Segoe"/>
                <a:ea typeface="ＭＳ ゴシック"/>
              </a:rPr>
              <a:t>3.	On the Gantt Chart, drag the </a:t>
            </a:r>
            <a:r>
              <a:rPr lang="en-US" b="1" i="0" u="none" strike="noStrike" baseline="0" dirty="0">
                <a:latin typeface="Segoe"/>
                <a:ea typeface="ＭＳ ゴシック"/>
              </a:rPr>
              <a:t>divider </a:t>
            </a:r>
            <a:r>
              <a:rPr lang="en-US" b="0" i="0" u="none" strike="noStrike" baseline="0" dirty="0">
                <a:latin typeface="Segoe"/>
                <a:ea typeface="ＭＳ ゴシック"/>
              </a:rPr>
              <a:t>bar (between the table portion and the graph portion of the Gantt Chart) to the right until the Start and Finish columns are visible.</a:t>
            </a:r>
          </a:p>
          <a:p>
            <a:pPr lvl="1" rtl="0"/>
            <a:r>
              <a:rPr lang="en-US" b="0" i="0" u="none" strike="noStrike" baseline="0" dirty="0">
                <a:latin typeface="Segoe"/>
                <a:ea typeface="ＭＳ ゴシック"/>
              </a:rPr>
              <a:t>4.	On the ribbon, click the </a:t>
            </a:r>
            <a:r>
              <a:rPr lang="en-US" b="1" i="0" u="none" strike="noStrike" baseline="0" dirty="0">
                <a:solidFill>
                  <a:srgbClr val="FF0000"/>
                </a:solidFill>
                <a:latin typeface="Segoe"/>
                <a:ea typeface="ＭＳ ゴシック"/>
              </a:rPr>
              <a:t>File</a:t>
            </a:r>
            <a:r>
              <a:rPr lang="en-US" b="1" i="0" u="none" strike="noStrike" baseline="0" dirty="0">
                <a:latin typeface="Segoe"/>
                <a:ea typeface="ＭＳ ゴシック"/>
              </a:rPr>
              <a:t> </a:t>
            </a:r>
            <a:r>
              <a:rPr lang="en-US" b="0" i="0" u="none" strike="noStrike" baseline="0" dirty="0">
                <a:latin typeface="Segoe"/>
                <a:ea typeface="ＭＳ ゴシック"/>
              </a:rPr>
              <a:t>tab and then select </a:t>
            </a:r>
            <a:r>
              <a:rPr lang="en-US" b="1" i="0" u="none" strike="noStrike" baseline="0" dirty="0">
                <a:solidFill>
                  <a:srgbClr val="FF0000"/>
                </a:solidFill>
                <a:latin typeface="Segoe"/>
                <a:ea typeface="ＭＳ ゴシック"/>
              </a:rPr>
              <a:t>Options</a:t>
            </a:r>
            <a:r>
              <a:rPr lang="en-US" b="0" i="0" u="none" strike="noStrike" baseline="0" dirty="0">
                <a:latin typeface="Segoe"/>
                <a:ea typeface="ＭＳ ゴシック"/>
              </a:rPr>
              <a:t>. In the Project Options dialog box, select </a:t>
            </a:r>
            <a:r>
              <a:rPr lang="en-US" b="1" i="0" u="none" strike="noStrike" baseline="0" dirty="0">
                <a:solidFill>
                  <a:srgbClr val="FF0000"/>
                </a:solidFill>
                <a:latin typeface="Segoe"/>
                <a:ea typeface="ＭＳ ゴシック"/>
              </a:rPr>
              <a:t>Schedule</a:t>
            </a:r>
            <a:r>
              <a:rPr lang="en-US" b="0" i="0" u="none" strike="noStrike" baseline="0" dirty="0">
                <a:latin typeface="Times New Roman"/>
                <a:ea typeface="ＭＳ ゴシック"/>
              </a:rPr>
              <a:t>.</a:t>
            </a:r>
          </a:p>
        </p:txBody>
      </p:sp>
      <p:sp>
        <p:nvSpPr>
          <p:cNvPr id="4" name="Date Placeholder 3"/>
          <p:cNvSpPr>
            <a:spLocks noGrp="1"/>
          </p:cNvSpPr>
          <p:nvPr>
            <p:ph type="dt" sz="half" idx="10"/>
          </p:nvPr>
        </p:nvSpPr>
        <p:spPr>
          <a:xfrm>
            <a:off x="457200" y="6245225"/>
            <a:ext cx="2133600" cy="476250"/>
          </a:xfrm>
        </p:spPr>
        <p:txBody>
          <a:bodyPr/>
          <a:lstStyle/>
          <a:p>
            <a:pPr>
              <a:defRPr/>
            </a:pPr>
            <a:r>
              <a:rPr lang="en-US"/>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a:t>Microsoft Official Academic Course, Microsoft Project 2013</a:t>
            </a:r>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6</a:t>
            </a:fld>
            <a:endParaRPr lang="en-US" dirty="0"/>
          </a:p>
        </p:txBody>
      </p:sp>
    </p:spTree>
    <p:extLst>
      <p:ext uri="{BB962C8B-B14F-4D97-AF65-F5344CB8AC3E}">
        <p14:creationId xmlns:p14="http://schemas.microsoft.com/office/powerpoint/2010/main" val="331359535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a:solidFill>
                  <a:srgbClr val="009E49"/>
                </a:solidFill>
                <a:latin typeface="Segoe"/>
                <a:ea typeface="ＭＳ ゴシック"/>
              </a:rPr>
              <a:t>Step by Step: Compress the Project Schedule to Pull in the Project Finish Date</a:t>
            </a:r>
            <a:endParaRPr lang="en-US" b="0" i="0" u="none" strike="noStrike" baseline="0">
              <a:solidFill>
                <a:srgbClr val="009E49"/>
              </a:solidFill>
              <a:latin typeface="Times New Roman"/>
              <a:ea typeface="ＭＳ ゴシック"/>
            </a:endParaRPr>
          </a:p>
        </p:txBody>
      </p:sp>
      <p:sp>
        <p:nvSpPr>
          <p:cNvPr id="3" name="Text Placeholder 2"/>
          <p:cNvSpPr>
            <a:spLocks noGrp="1"/>
          </p:cNvSpPr>
          <p:nvPr>
            <p:ph type="body" idx="1"/>
          </p:nvPr>
        </p:nvSpPr>
        <p:spPr/>
        <p:txBody>
          <a:bodyPr/>
          <a:lstStyle/>
          <a:p>
            <a:pPr lvl="0" rtl="0"/>
            <a:r>
              <a:rPr lang="en-US" b="0" i="0" u="none" strike="noStrike" baseline="0" dirty="0">
                <a:latin typeface="Segoe"/>
                <a:ea typeface="ＭＳ ゴシック"/>
              </a:rPr>
              <a:t>Although you stopped your optimization work when you achieved your desired finish date, keep in mind that once actual work starts, variance will almost certainly appear and the critical path and project finish date are likely to change. </a:t>
            </a:r>
          </a:p>
          <a:p>
            <a:pPr lvl="0" rtl="0"/>
            <a:r>
              <a:rPr lang="en-US" b="0" i="0" u="none" strike="noStrike" baseline="0" dirty="0">
                <a:latin typeface="Segoe"/>
                <a:ea typeface="ＭＳ ゴシック"/>
              </a:rPr>
              <a:t>For this reason, </a:t>
            </a:r>
            <a:r>
              <a:rPr lang="en-US" b="0" i="0" u="none" strike="noStrike" baseline="0" dirty="0">
                <a:solidFill>
                  <a:srgbClr val="FF0000"/>
                </a:solidFill>
                <a:latin typeface="Segoe"/>
                <a:ea typeface="ＭＳ ゴシック"/>
              </a:rPr>
              <a:t>properly identifying and responding to variance is a key project management skill.</a:t>
            </a:r>
          </a:p>
          <a:p>
            <a:pPr lvl="0" rtl="0"/>
            <a:r>
              <a:rPr lang="en-US" b="0" i="0" u="none" strike="noStrike" baseline="0" dirty="0">
                <a:latin typeface="Segoe"/>
                <a:ea typeface="ＭＳ ゴシック"/>
              </a:rPr>
              <a:t>In previous lessons, only a single critical path per project has been emphasized: the critical path that determines the project finish date. However, as you saw in this exercise, Microsoft Project can identify a critical path within any chain of linked tasks. </a:t>
            </a:r>
            <a:endParaRPr lang="en-US" b="0" i="0" u="none" strike="noStrike" baseline="0" dirty="0">
              <a:latin typeface="Times New Roman"/>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a:t>Microsoft Official Academic Course, Microsoft Project 2013</a:t>
            </a:r>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60</a:t>
            </a:fld>
            <a:endParaRPr lang="en-US" dirty="0"/>
          </a:p>
        </p:txBody>
      </p:sp>
    </p:spTree>
    <p:extLst>
      <p:ext uri="{BB962C8B-B14F-4D97-AF65-F5344CB8AC3E}">
        <p14:creationId xmlns:p14="http://schemas.microsoft.com/office/powerpoint/2010/main" val="252034378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a:solidFill>
                  <a:srgbClr val="009E49"/>
                </a:solidFill>
                <a:latin typeface="Segoe"/>
                <a:ea typeface="ＭＳ ゴシック"/>
              </a:rPr>
              <a:t>Step by Step: Compress the Project Schedule to Pull in the Project Finish Date</a:t>
            </a:r>
            <a:endParaRPr lang="en-US" b="0" i="0" u="none" strike="noStrike" baseline="0">
              <a:solidFill>
                <a:srgbClr val="009E49"/>
              </a:solidFill>
              <a:latin typeface="Times New Roman"/>
              <a:ea typeface="ＭＳ ゴシック"/>
            </a:endParaRPr>
          </a:p>
        </p:txBody>
      </p:sp>
      <p:sp>
        <p:nvSpPr>
          <p:cNvPr id="3" name="Text Placeholder 2"/>
          <p:cNvSpPr>
            <a:spLocks noGrp="1"/>
          </p:cNvSpPr>
          <p:nvPr>
            <p:ph type="body" idx="1"/>
          </p:nvPr>
        </p:nvSpPr>
        <p:spPr/>
        <p:txBody>
          <a:bodyPr/>
          <a:lstStyle/>
          <a:p>
            <a:pPr lvl="0" rtl="0"/>
            <a:r>
              <a:rPr lang="en-US" b="0" i="0" u="none" strike="noStrike" baseline="0" dirty="0">
                <a:latin typeface="Segoe"/>
                <a:ea typeface="ＭＳ ゴシック"/>
              </a:rPr>
              <a:t>This is especially useful when the project is divided into distinct phases. Usually, the critical path within a phase will have a much more distinct line of tasks in it.</a:t>
            </a:r>
          </a:p>
          <a:p>
            <a:pPr lvl="0" rtl="0"/>
            <a:r>
              <a:rPr lang="en-US" b="0" i="0" u="none" strike="noStrike" baseline="0" dirty="0">
                <a:latin typeface="Segoe"/>
                <a:ea typeface="ＭＳ ゴシック"/>
              </a:rPr>
              <a:t>Most projects have a specific due date by which they need to be completed. If you want to shorten the duration of the project to make the end date occur sooner, you must shorten the critical path (in project management jargon, this is called “</a:t>
            </a:r>
            <a:r>
              <a:rPr lang="en-US" b="0" i="0" u="none" strike="noStrike" baseline="0" dirty="0">
                <a:solidFill>
                  <a:srgbClr val="FF0000"/>
                </a:solidFill>
                <a:latin typeface="Segoe"/>
                <a:ea typeface="ＭＳ ゴシック"/>
              </a:rPr>
              <a:t>schedule compression</a:t>
            </a:r>
            <a:r>
              <a:rPr lang="en-US" b="0" i="0" u="none" strike="noStrike" baseline="0" dirty="0">
                <a:latin typeface="Segoe"/>
                <a:ea typeface="ＭＳ ゴシック"/>
              </a:rPr>
              <a:t>”). </a:t>
            </a:r>
            <a:endParaRPr lang="en-US" b="0" i="0" u="none" strike="noStrike" baseline="0" dirty="0">
              <a:latin typeface="Times New Roman"/>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a:t>Microsoft Official Academic Course, Microsoft Project 2013</a:t>
            </a:r>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61</a:t>
            </a:fld>
            <a:endParaRPr lang="en-US" dirty="0"/>
          </a:p>
        </p:txBody>
      </p:sp>
    </p:spTree>
    <p:extLst>
      <p:ext uri="{BB962C8B-B14F-4D97-AF65-F5344CB8AC3E}">
        <p14:creationId xmlns:p14="http://schemas.microsoft.com/office/powerpoint/2010/main" val="122055855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a:solidFill>
                  <a:srgbClr val="009E49"/>
                </a:solidFill>
                <a:latin typeface="Segoe"/>
                <a:ea typeface="ＭＳ ゴシック"/>
              </a:rPr>
              <a:t>Step by Step: Compress the Project Schedule to Pull in the Project Finish Date</a:t>
            </a:r>
            <a:endParaRPr lang="en-US" b="0" i="0" u="none" strike="noStrike" baseline="0">
              <a:solidFill>
                <a:srgbClr val="009E49"/>
              </a:solidFill>
              <a:latin typeface="Times New Roman"/>
              <a:ea typeface="ＭＳ ゴシック"/>
            </a:endParaRPr>
          </a:p>
        </p:txBody>
      </p:sp>
      <p:sp>
        <p:nvSpPr>
          <p:cNvPr id="3" name="Text Placeholder 2"/>
          <p:cNvSpPr>
            <a:spLocks noGrp="1"/>
          </p:cNvSpPr>
          <p:nvPr>
            <p:ph type="body" idx="1"/>
          </p:nvPr>
        </p:nvSpPr>
        <p:spPr/>
        <p:txBody>
          <a:bodyPr/>
          <a:lstStyle/>
          <a:p>
            <a:pPr lvl="0" rtl="0"/>
            <a:r>
              <a:rPr lang="en-US" b="0" i="0" u="none" strike="noStrike" baseline="0">
                <a:latin typeface="Segoe"/>
                <a:ea typeface="ＭＳ ゴシック"/>
              </a:rPr>
              <a:t>In reality, compressing the schedule happens in various ways, but these can be classified into two categories:</a:t>
            </a:r>
          </a:p>
          <a:p>
            <a:pPr lvl="0" rtl="0"/>
            <a:r>
              <a:rPr lang="en-US" b="1" i="1" u="none" strike="noStrike" baseline="0">
                <a:latin typeface="Segoe"/>
                <a:ea typeface="ＭＳ ゴシック"/>
              </a:rPr>
              <a:t>Fast-Tracking—</a:t>
            </a:r>
            <a:r>
              <a:rPr lang="en-US" b="0" i="0" u="none" strike="noStrike" baseline="0">
                <a:latin typeface="Segoe"/>
                <a:ea typeface="ＭＳ ゴシック"/>
              </a:rPr>
              <a:t>Performing two or more project tasks in parallel that would otherwise be done in series, or one right after the other. By overlapping the tasks, more work gets completed in a shorter amount of time.</a:t>
            </a:r>
          </a:p>
          <a:p>
            <a:pPr lvl="0" rtl="0"/>
            <a:r>
              <a:rPr lang="en-US" b="1" i="1" u="none" strike="noStrike" baseline="0">
                <a:latin typeface="Segoe"/>
                <a:ea typeface="ＭＳ ゴシック"/>
              </a:rPr>
              <a:t>Crashing—</a:t>
            </a:r>
            <a:r>
              <a:rPr lang="en-US" b="0" i="0" u="none" strike="noStrike" baseline="0">
                <a:latin typeface="Segoe"/>
                <a:ea typeface="ＭＳ ゴシック"/>
              </a:rPr>
              <a:t>Adding more resources to the critical path tasks. This could take the form of working extra shifts, working overtime, adding more work resources to a task, or outsourcing (paying to have some work done outside the organization).</a:t>
            </a:r>
            <a:endParaRPr lang="en-US" b="0" i="0" u="none" strike="noStrike" baseline="0">
              <a:latin typeface="Times New Roman"/>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a:t>Microsoft Official Academic Course, Microsoft Project 2013</a:t>
            </a:r>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62</a:t>
            </a:fld>
            <a:endParaRPr lang="en-US" dirty="0"/>
          </a:p>
        </p:txBody>
      </p:sp>
    </p:spTree>
    <p:extLst>
      <p:ext uri="{BB962C8B-B14F-4D97-AF65-F5344CB8AC3E}">
        <p14:creationId xmlns:p14="http://schemas.microsoft.com/office/powerpoint/2010/main" val="274347319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a:solidFill>
                  <a:srgbClr val="009E49"/>
                </a:solidFill>
                <a:latin typeface="Segoe"/>
                <a:ea typeface="ＭＳ ゴシック"/>
              </a:rPr>
              <a:t>Step by Step: Compress the Project Schedule to Pull in the Project Finish Date</a:t>
            </a:r>
            <a:endParaRPr lang="en-US" b="0" i="0" u="none" strike="noStrike" baseline="0">
              <a:solidFill>
                <a:srgbClr val="009E49"/>
              </a:solidFill>
              <a:latin typeface="Times New Roman"/>
              <a:ea typeface="ＭＳ ゴシック"/>
            </a:endParaRPr>
          </a:p>
        </p:txBody>
      </p:sp>
      <p:sp>
        <p:nvSpPr>
          <p:cNvPr id="3" name="Text Placeholder 2"/>
          <p:cNvSpPr>
            <a:spLocks noGrp="1"/>
          </p:cNvSpPr>
          <p:nvPr>
            <p:ph type="body" idx="1"/>
          </p:nvPr>
        </p:nvSpPr>
        <p:spPr/>
        <p:txBody>
          <a:bodyPr/>
          <a:lstStyle/>
          <a:p>
            <a:pPr lvl="0" rtl="0"/>
            <a:r>
              <a:rPr lang="en-US" sz="2100" b="0" i="0" u="none" strike="noStrike" baseline="0">
                <a:latin typeface="Segoe"/>
                <a:ea typeface="ＭＳ ゴシック"/>
              </a:rPr>
              <a:t>Prior to starting actual work on the project, it is critical that the project manager closely manage both the critical path and the float (called “slack” in Microsoft Project). This involves:</a:t>
            </a:r>
          </a:p>
          <a:p>
            <a:pPr lvl="0" rtl="0"/>
            <a:r>
              <a:rPr lang="en-US" sz="2100" b="0" i="0" u="none" strike="noStrike" baseline="0">
                <a:latin typeface="Segoe"/>
                <a:ea typeface="ＭＳ ゴシック"/>
              </a:rPr>
              <a:t>Knowing the tasks that are on the critical path and being able to evaluate the risk-to-project success if any of the tasks are not completed as scheduled. Any delays in completing tasks on the critical path delay the completion date of the project.</a:t>
            </a:r>
          </a:p>
          <a:p>
            <a:pPr lvl="0" rtl="0"/>
            <a:r>
              <a:rPr lang="en-US" sz="2100" b="0" i="0" u="none" strike="noStrike" baseline="0">
                <a:latin typeface="Segoe"/>
                <a:ea typeface="ＭＳ ゴシック"/>
              </a:rPr>
              <a:t>Knowing where the slack is in the project. On a complex project, the critical path may change frequently. Tasks with very little free slack might become critical as the project begins and the actuals start to vary from the schedule. In addition, tasks that had no free slack initially (and therefore were on the critical path) might get free slack as other tasks move onto the critical path.</a:t>
            </a:r>
            <a:endParaRPr lang="en-US" sz="2100" b="0" i="0" u="none" strike="noStrike" baseline="0">
              <a:latin typeface="Times New Roman"/>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a:t>Microsoft Official Academic Course, Microsoft Project 2013</a:t>
            </a:r>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63</a:t>
            </a:fld>
            <a:endParaRPr lang="en-US" dirty="0"/>
          </a:p>
        </p:txBody>
      </p:sp>
    </p:spTree>
    <p:extLst>
      <p:ext uri="{BB962C8B-B14F-4D97-AF65-F5344CB8AC3E}">
        <p14:creationId xmlns:p14="http://schemas.microsoft.com/office/powerpoint/2010/main" val="215204953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a:solidFill>
                  <a:srgbClr val="009E49"/>
                </a:solidFill>
                <a:latin typeface="Segoe"/>
                <a:ea typeface="ＭＳ ゴシック"/>
              </a:rPr>
              <a:t>Skill Summary</a:t>
            </a:r>
            <a:endParaRPr lang="en-US" b="0" i="0" u="none" strike="noStrike" baseline="0">
              <a:solidFill>
                <a:srgbClr val="009E49"/>
              </a:solidFill>
              <a:latin typeface="Times New Roman"/>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a:t>Microsoft Official Academic Course, Microsoft Project 2013</a:t>
            </a:r>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64</a:t>
            </a:fld>
            <a:endParaRPr lang="en-US" dirty="0"/>
          </a:p>
        </p:txBody>
      </p:sp>
      <p:pic>
        <p:nvPicPr>
          <p:cNvPr id="7" name="Picture 6" descr="1300.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4500" y="1778682"/>
            <a:ext cx="8255000" cy="2360838"/>
          </a:xfrm>
          <a:prstGeom prst="rect">
            <a:avLst/>
          </a:prstGeom>
        </p:spPr>
      </p:pic>
    </p:spTree>
    <p:extLst>
      <p:ext uri="{BB962C8B-B14F-4D97-AF65-F5344CB8AC3E}">
        <p14:creationId xmlns:p14="http://schemas.microsoft.com/office/powerpoint/2010/main" val="30969277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a:solidFill>
                  <a:srgbClr val="009E49"/>
                </a:solidFill>
                <a:latin typeface="Segoe"/>
                <a:ea typeface="ＭＳ ゴシック"/>
              </a:rPr>
              <a:t>Step by Step: Adjust Fiscal Year Settings within Microsoft Project</a:t>
            </a:r>
            <a:endParaRPr lang="en-US" b="0" i="0" u="none" strike="noStrike" baseline="0">
              <a:solidFill>
                <a:srgbClr val="009E49"/>
              </a:solidFill>
              <a:latin typeface="Times New Roman"/>
              <a:ea typeface="ＭＳ ゴシック"/>
            </a:endParaRPr>
          </a:p>
        </p:txBody>
      </p:sp>
      <p:sp>
        <p:nvSpPr>
          <p:cNvPr id="3" name="Text Placeholder 2"/>
          <p:cNvSpPr>
            <a:spLocks noGrp="1"/>
          </p:cNvSpPr>
          <p:nvPr>
            <p:ph type="body" idx="1"/>
          </p:nvPr>
        </p:nvSpPr>
        <p:spPr/>
        <p:txBody>
          <a:bodyPr/>
          <a:lstStyle/>
          <a:p>
            <a:pPr lvl="1" rtl="0"/>
            <a:r>
              <a:rPr lang="en-US" sz="2000" b="0" i="0" u="none" strike="noStrike" baseline="0" dirty="0">
                <a:latin typeface="Segoe"/>
                <a:ea typeface="ＭＳ ゴシック"/>
              </a:rPr>
              <a:t>5.	In the Calendar Options area, click the </a:t>
            </a:r>
            <a:r>
              <a:rPr lang="en-US" sz="2000" b="1" i="0" u="none" strike="noStrike" baseline="0" dirty="0">
                <a:solidFill>
                  <a:srgbClr val="FF0000"/>
                </a:solidFill>
                <a:latin typeface="Segoe"/>
                <a:ea typeface="ＭＳ ゴシック"/>
              </a:rPr>
              <a:t>Fiscal year starts in</a:t>
            </a:r>
            <a:r>
              <a:rPr lang="en-US" sz="2000" b="1" i="0" u="none" strike="noStrike" baseline="0" dirty="0">
                <a:latin typeface="Segoe"/>
                <a:ea typeface="ＭＳ ゴシック"/>
              </a:rPr>
              <a:t>: </a:t>
            </a:r>
            <a:r>
              <a:rPr lang="en-US" sz="2000" b="0" i="0" u="none" strike="noStrike" baseline="0" dirty="0">
                <a:latin typeface="Segoe"/>
                <a:ea typeface="ＭＳ ゴシック"/>
              </a:rPr>
              <a:t>box, select </a:t>
            </a:r>
            <a:r>
              <a:rPr lang="en-US" sz="2000" b="1" i="0" u="none" strike="noStrike" baseline="0" dirty="0">
                <a:solidFill>
                  <a:srgbClr val="FF0000"/>
                </a:solidFill>
                <a:latin typeface="Segoe"/>
                <a:ea typeface="ＭＳ ゴシック"/>
              </a:rPr>
              <a:t>July</a:t>
            </a:r>
            <a:r>
              <a:rPr lang="en-US" sz="2000" b="0" i="0" u="none" strike="noStrike" baseline="0" dirty="0">
                <a:latin typeface="Segoe"/>
                <a:ea typeface="ＭＳ ゴシック"/>
              </a:rPr>
              <a:t>, and then click </a:t>
            </a:r>
            <a:r>
              <a:rPr lang="en-US" sz="2000" b="1" i="0" u="none" strike="noStrike" baseline="0" dirty="0">
                <a:solidFill>
                  <a:srgbClr val="FF0000"/>
                </a:solidFill>
                <a:latin typeface="Segoe"/>
                <a:ea typeface="ＭＳ ゴシック"/>
              </a:rPr>
              <a:t>OK</a:t>
            </a:r>
            <a:r>
              <a:rPr lang="en-US" sz="2000" b="1" i="0" u="none" strike="noStrike" baseline="0" dirty="0">
                <a:latin typeface="Segoe"/>
                <a:ea typeface="ＭＳ ゴシック"/>
              </a:rPr>
              <a:t> </a:t>
            </a:r>
            <a:r>
              <a:rPr lang="en-US" sz="2000" b="0" i="0" u="none" strike="noStrike" baseline="0" dirty="0">
                <a:latin typeface="Segoe"/>
                <a:ea typeface="ＭＳ ゴシック"/>
              </a:rPr>
              <a:t>to close the Options dialog box.</a:t>
            </a:r>
          </a:p>
          <a:p>
            <a:pPr lvl="1" rtl="0"/>
            <a:r>
              <a:rPr lang="en-US" sz="2000" b="0" i="0" u="none" strike="noStrike" baseline="0" dirty="0">
                <a:latin typeface="Segoe"/>
                <a:ea typeface="ＭＳ ゴシック"/>
              </a:rPr>
              <a:t>6.	[Press the </a:t>
            </a:r>
            <a:r>
              <a:rPr lang="en-US" sz="2000" b="1" i="0" u="none" strike="noStrike" baseline="0" dirty="0">
                <a:solidFill>
                  <a:srgbClr val="FF0000"/>
                </a:solidFill>
                <a:latin typeface="Segoe"/>
                <a:ea typeface="ＭＳ ゴシック"/>
              </a:rPr>
              <a:t>F5</a:t>
            </a:r>
            <a:r>
              <a:rPr lang="en-US" sz="2000" b="1" i="0" u="none" strike="noStrike" baseline="0" dirty="0">
                <a:latin typeface="Segoe"/>
                <a:ea typeface="ＭＳ ゴシック"/>
              </a:rPr>
              <a:t> </a:t>
            </a:r>
            <a:r>
              <a:rPr lang="en-US" sz="2000" b="0" i="0" u="none" strike="noStrike" baseline="0" dirty="0">
                <a:latin typeface="Segoe"/>
                <a:ea typeface="ＭＳ ゴシック"/>
              </a:rPr>
              <a:t>key.] In the </a:t>
            </a:r>
            <a:r>
              <a:rPr lang="en-US" sz="2000" b="1" i="0" u="none" strike="noStrike" baseline="0" dirty="0">
                <a:solidFill>
                  <a:srgbClr val="FF0000"/>
                </a:solidFill>
                <a:latin typeface="Segoe"/>
                <a:ea typeface="ＭＳ ゴシック"/>
              </a:rPr>
              <a:t>ID</a:t>
            </a:r>
            <a:r>
              <a:rPr lang="en-US" sz="2000" b="1" i="0" u="none" strike="noStrike" baseline="0" dirty="0">
                <a:latin typeface="Segoe"/>
                <a:ea typeface="ＭＳ ゴシック"/>
              </a:rPr>
              <a:t> </a:t>
            </a:r>
            <a:r>
              <a:rPr lang="en-US" sz="2000" b="0" i="0" u="none" strike="noStrike" baseline="0" dirty="0">
                <a:latin typeface="Segoe"/>
                <a:ea typeface="ＭＳ ゴシック"/>
              </a:rPr>
              <a:t>box, type </a:t>
            </a:r>
            <a:r>
              <a:rPr lang="en-US" sz="2000" b="1" i="0" u="none" strike="noStrike" baseline="0" dirty="0">
                <a:solidFill>
                  <a:srgbClr val="FF0000"/>
                </a:solidFill>
                <a:latin typeface="Segoe"/>
                <a:ea typeface="ＭＳ ゴシック"/>
              </a:rPr>
              <a:t>60</a:t>
            </a:r>
            <a:r>
              <a:rPr lang="en-US" sz="2000" b="1" i="0" u="none" strike="noStrike" baseline="0" dirty="0">
                <a:latin typeface="Segoe"/>
                <a:ea typeface="ＭＳ ゴシック"/>
              </a:rPr>
              <a:t> </a:t>
            </a:r>
            <a:r>
              <a:rPr lang="en-US" sz="2000" b="0" i="0" u="none" strike="noStrike" baseline="0" dirty="0">
                <a:latin typeface="Segoe"/>
                <a:ea typeface="ＭＳ ゴシック"/>
              </a:rPr>
              <a:t>and click </a:t>
            </a:r>
            <a:r>
              <a:rPr lang="en-US" sz="2000" b="1" i="0" u="none" strike="noStrike" baseline="0" dirty="0">
                <a:solidFill>
                  <a:srgbClr val="FF0000"/>
                </a:solidFill>
                <a:latin typeface="Segoe"/>
                <a:ea typeface="ＭＳ ゴシック"/>
              </a:rPr>
              <a:t>OK</a:t>
            </a:r>
            <a:r>
              <a:rPr lang="en-US" sz="2000" b="0" i="0" u="none" strike="noStrike" baseline="0" dirty="0">
                <a:latin typeface="Segoe"/>
                <a:ea typeface="ＭＳ ゴシック"/>
              </a:rPr>
              <a:t>. Your screen should look similar to the</a:t>
            </a:r>
            <a:r>
              <a:rPr lang="en-US" sz="2000" b="0" i="0" u="none" strike="noStrike" dirty="0">
                <a:latin typeface="Segoe"/>
                <a:ea typeface="ＭＳ ゴシック"/>
              </a:rPr>
              <a:t> f</a:t>
            </a:r>
            <a:r>
              <a:rPr lang="en-US" sz="2000" b="0" i="0" u="none" strike="noStrike" baseline="0" dirty="0">
                <a:latin typeface="Segoe"/>
                <a:ea typeface="ＭＳ ゴシック"/>
              </a:rPr>
              <a:t>igure below.</a:t>
            </a:r>
          </a:p>
        </p:txBody>
      </p:sp>
      <p:sp>
        <p:nvSpPr>
          <p:cNvPr id="4" name="Date Placeholder 3"/>
          <p:cNvSpPr>
            <a:spLocks noGrp="1"/>
          </p:cNvSpPr>
          <p:nvPr>
            <p:ph type="dt" sz="half" idx="10"/>
          </p:nvPr>
        </p:nvSpPr>
        <p:spPr>
          <a:xfrm>
            <a:off x="457200" y="6245225"/>
            <a:ext cx="2133600" cy="476250"/>
          </a:xfrm>
        </p:spPr>
        <p:txBody>
          <a:bodyPr/>
          <a:lstStyle/>
          <a:p>
            <a:pPr>
              <a:defRPr/>
            </a:pPr>
            <a:r>
              <a:rPr lang="en-US"/>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a:t>Microsoft Official Academic Course, Microsoft Project 2013</a:t>
            </a:r>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7</a:t>
            </a:fld>
            <a:endParaRPr lang="en-US" dirty="0"/>
          </a:p>
        </p:txBody>
      </p:sp>
      <p:pic>
        <p:nvPicPr>
          <p:cNvPr id="7" name="Picture 6" descr="1302.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60500" y="2899380"/>
            <a:ext cx="6223000" cy="3349020"/>
          </a:xfrm>
          <a:prstGeom prst="rect">
            <a:avLst/>
          </a:prstGeom>
        </p:spPr>
      </p:pic>
      <p:sp>
        <p:nvSpPr>
          <p:cNvPr id="8" name="Rounded Rectangle 7"/>
          <p:cNvSpPr/>
          <p:nvPr/>
        </p:nvSpPr>
        <p:spPr bwMode="auto">
          <a:xfrm>
            <a:off x="3124200" y="2890460"/>
            <a:ext cx="4419600" cy="593120"/>
          </a:xfrm>
          <a:prstGeom prst="roundRect">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24983842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a:solidFill>
                  <a:srgbClr val="009E49"/>
                </a:solidFill>
                <a:latin typeface="Segoe"/>
                <a:ea typeface="ＭＳ ゴシック"/>
              </a:rPr>
              <a:t>Step by Step: Adjust Fiscal Year Settings within Microsoft Project</a:t>
            </a:r>
            <a:endParaRPr lang="en-US" b="0" i="0" u="none" strike="noStrike" baseline="0">
              <a:solidFill>
                <a:srgbClr val="009E49"/>
              </a:solidFill>
              <a:latin typeface="Times New Roman"/>
              <a:ea typeface="ＭＳ ゴシック"/>
            </a:endParaRPr>
          </a:p>
        </p:txBody>
      </p:sp>
      <p:sp>
        <p:nvSpPr>
          <p:cNvPr id="3" name="Text Placeholder 2"/>
          <p:cNvSpPr>
            <a:spLocks noGrp="1"/>
          </p:cNvSpPr>
          <p:nvPr>
            <p:ph type="body" idx="1"/>
          </p:nvPr>
        </p:nvSpPr>
        <p:spPr/>
        <p:txBody>
          <a:bodyPr/>
          <a:lstStyle/>
          <a:p>
            <a:pPr lvl="0" rtl="0"/>
            <a:r>
              <a:rPr lang="en-US" b="0" i="0" u="none" strike="noStrike" baseline="0" dirty="0">
                <a:solidFill>
                  <a:srgbClr val="FF0000"/>
                </a:solidFill>
                <a:latin typeface="Segoe"/>
                <a:ea typeface="ＭＳ ゴシック"/>
              </a:rPr>
              <a:t>When you select the starting month of the fiscal year, Microsoft Project reformats the dates on the Gantt Chart timescale to use the </a:t>
            </a:r>
            <a:r>
              <a:rPr lang="en-US" b="1" i="0" u="none" strike="noStrike" baseline="0" dirty="0">
                <a:solidFill>
                  <a:srgbClr val="FF0000"/>
                </a:solidFill>
                <a:latin typeface="Segoe"/>
                <a:ea typeface="ＭＳ ゴシック"/>
              </a:rPr>
              <a:t>fiscal year</a:t>
            </a:r>
            <a:r>
              <a:rPr lang="en-US" b="0" i="0" u="none" strike="noStrike" baseline="0" dirty="0">
                <a:solidFill>
                  <a:srgbClr val="FF0000"/>
                </a:solidFill>
                <a:latin typeface="Segoe"/>
                <a:ea typeface="ＭＳ ゴシック"/>
              </a:rPr>
              <a:t>, not the calendar year. The months of July–December 2016 now show a 2017 year to reflect that the 2017 fiscal year runs from July 1, 2016, through June 30, 2017.</a:t>
            </a:r>
          </a:p>
          <a:p>
            <a:pPr lvl="1" rtl="0"/>
            <a:r>
              <a:rPr lang="en-US" b="0" i="0" u="none" strike="noStrike" baseline="0" dirty="0">
                <a:latin typeface="Segoe"/>
                <a:ea typeface="ＭＳ ゴシック"/>
              </a:rPr>
              <a:t>7.	Click the </a:t>
            </a:r>
            <a:r>
              <a:rPr lang="en-US" b="1" i="0" u="none" strike="noStrike" baseline="0" dirty="0">
                <a:solidFill>
                  <a:srgbClr val="FF0000"/>
                </a:solidFill>
                <a:latin typeface="Segoe"/>
                <a:ea typeface="ＭＳ ゴシック"/>
              </a:rPr>
              <a:t>Undo</a:t>
            </a:r>
            <a:r>
              <a:rPr lang="en-US" b="1" i="0" u="none" strike="noStrike" baseline="0" dirty="0">
                <a:latin typeface="Segoe"/>
                <a:ea typeface="ＭＳ ゴシック"/>
              </a:rPr>
              <a:t> </a:t>
            </a:r>
            <a:r>
              <a:rPr lang="en-US" b="0" i="0" u="none" strike="noStrike" baseline="0" dirty="0">
                <a:latin typeface="Segoe"/>
                <a:ea typeface="ＭＳ ゴシック"/>
              </a:rPr>
              <a:t>button twice to restore the dates to the calendar year format.</a:t>
            </a:r>
          </a:p>
          <a:p>
            <a:pPr lvl="1" rtl="0"/>
            <a:r>
              <a:rPr lang="en-US" b="0" i="0" u="none" strike="noStrike" baseline="0" dirty="0">
                <a:latin typeface="Segoe"/>
                <a:ea typeface="ＭＳ ゴシック"/>
              </a:rPr>
              <a:t>8.	Drag the </a:t>
            </a:r>
            <a:r>
              <a:rPr lang="en-US" b="1" i="0" u="none" strike="noStrike" baseline="0" dirty="0">
                <a:solidFill>
                  <a:srgbClr val="FF0000"/>
                </a:solidFill>
                <a:latin typeface="Segoe"/>
                <a:ea typeface="ＭＳ ゴシック"/>
              </a:rPr>
              <a:t>divider</a:t>
            </a:r>
            <a:r>
              <a:rPr lang="en-US" b="1" i="0" u="none" strike="noStrike" baseline="0" dirty="0">
                <a:latin typeface="Segoe"/>
                <a:ea typeface="ＭＳ ゴシック"/>
              </a:rPr>
              <a:t> </a:t>
            </a:r>
            <a:r>
              <a:rPr lang="en-US" b="0" i="0" u="none" strike="noStrike" baseline="0" dirty="0">
                <a:latin typeface="Segoe"/>
                <a:ea typeface="ＭＳ ゴシック"/>
              </a:rPr>
              <a:t>back to the right edge of the Duration column.</a:t>
            </a:r>
            <a:endParaRPr lang="en-US" b="0" i="0" u="none" strike="noStrike" baseline="0" dirty="0">
              <a:latin typeface="Times New Roman"/>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a:t>Microsoft Official Academic Course, Microsoft Project 2013</a:t>
            </a:r>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8</a:t>
            </a:fld>
            <a:endParaRPr lang="en-US" dirty="0"/>
          </a:p>
        </p:txBody>
      </p:sp>
    </p:spTree>
    <p:extLst>
      <p:ext uri="{BB962C8B-B14F-4D97-AF65-F5344CB8AC3E}">
        <p14:creationId xmlns:p14="http://schemas.microsoft.com/office/powerpoint/2010/main" val="25118621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a:solidFill>
                  <a:srgbClr val="009E49"/>
                </a:solidFill>
                <a:latin typeface="Segoe"/>
                <a:ea typeface="ＭＳ ゴシック"/>
              </a:rPr>
              <a:t>Step by Step: Adjust Fiscal Year Settings within Microsoft Project</a:t>
            </a:r>
            <a:endParaRPr lang="en-US" b="0" i="0" u="none" strike="noStrike" baseline="0">
              <a:solidFill>
                <a:srgbClr val="009E49"/>
              </a:solidFill>
              <a:latin typeface="Times New Roman"/>
              <a:ea typeface="ＭＳ ゴシック"/>
            </a:endParaRPr>
          </a:p>
        </p:txBody>
      </p:sp>
      <p:sp>
        <p:nvSpPr>
          <p:cNvPr id="3" name="Text Placeholder 2"/>
          <p:cNvSpPr>
            <a:spLocks noGrp="1"/>
          </p:cNvSpPr>
          <p:nvPr>
            <p:ph type="body" idx="1"/>
          </p:nvPr>
        </p:nvSpPr>
        <p:spPr/>
        <p:txBody>
          <a:bodyPr/>
          <a:lstStyle/>
          <a:p>
            <a:pPr lvl="1" rtl="0"/>
            <a:r>
              <a:rPr lang="en-US" b="0" i="0" u="none" strike="noStrike" baseline="0" dirty="0">
                <a:latin typeface="Segoe"/>
                <a:ea typeface="ＭＳ ゴシック"/>
              </a:rPr>
              <a:t>9.	</a:t>
            </a:r>
            <a:r>
              <a:rPr lang="en-US" b="1" i="0" u="none" strike="noStrike" baseline="0" dirty="0">
                <a:latin typeface="Segoe"/>
                <a:ea typeface="ＭＳ ゴシック"/>
              </a:rPr>
              <a:t>SAVE </a:t>
            </a:r>
            <a:r>
              <a:rPr lang="en-US" b="0" i="0" u="none" strike="noStrike" baseline="0" dirty="0">
                <a:latin typeface="Segoe"/>
                <a:ea typeface="ＭＳ ゴシック"/>
              </a:rPr>
              <a:t>the project schedule.</a:t>
            </a:r>
          </a:p>
          <a:p>
            <a:pPr lvl="0" rtl="0"/>
            <a:r>
              <a:rPr lang="en-US" b="1" i="0" u="none" strike="noStrike" baseline="0" dirty="0">
                <a:latin typeface="Segoe"/>
                <a:ea typeface="ＭＳ ゴシック"/>
              </a:rPr>
              <a:t>PAUSE. LEAVE </a:t>
            </a:r>
            <a:r>
              <a:rPr lang="en-US" b="0" i="0" u="none" strike="noStrike" baseline="0" dirty="0">
                <a:latin typeface="Segoe"/>
                <a:ea typeface="ＭＳ ゴシック"/>
              </a:rPr>
              <a:t>Project open to use in the next exercise.</a:t>
            </a:r>
          </a:p>
          <a:p>
            <a:pPr lvl="0" rtl="0"/>
            <a:r>
              <a:rPr lang="en-US" b="0" i="0" u="none" strike="noStrike" baseline="0" dirty="0">
                <a:latin typeface="Segoe"/>
                <a:ea typeface="ＭＳ ゴシック"/>
              </a:rPr>
              <a:t>In this exercise, you changed the timescale view to accommodate a fiscal year–any 12 consecutive month period defined for accounting purposes–rather than a calendar year–a 12-month period from January to December. </a:t>
            </a:r>
          </a:p>
          <a:p>
            <a:pPr lvl="0" rtl="0"/>
            <a:r>
              <a:rPr lang="en-US" b="0" i="0" u="none" strike="noStrike" baseline="0" dirty="0">
                <a:solidFill>
                  <a:srgbClr val="FF0000"/>
                </a:solidFill>
                <a:latin typeface="Segoe"/>
                <a:ea typeface="ＭＳ ゴシック"/>
              </a:rPr>
              <a:t>Using a fiscal year timescale is most appropriate if there are stakeholders who are accustomed to analyzing information in a fiscal year format. Otherwise, use the calendar year format</a:t>
            </a:r>
            <a:r>
              <a:rPr lang="en-US" b="0" i="0" u="none" strike="noStrike" baseline="0" dirty="0">
                <a:latin typeface="Segoe"/>
                <a:ea typeface="ＭＳ ゴシック"/>
              </a:rPr>
              <a:t>.</a:t>
            </a:r>
            <a:endParaRPr lang="en-US" b="0" i="0" u="none" strike="noStrike" baseline="0" dirty="0">
              <a:latin typeface="Times New Roman"/>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a:t>Microsoft Official Academic Course, Microsoft Project 2013</a:t>
            </a:r>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9</a:t>
            </a:fld>
            <a:endParaRPr lang="en-US" dirty="0"/>
          </a:p>
        </p:txBody>
      </p:sp>
    </p:spTree>
    <p:extLst>
      <p:ext uri="{BB962C8B-B14F-4D97-AF65-F5344CB8AC3E}">
        <p14:creationId xmlns:p14="http://schemas.microsoft.com/office/powerpoint/2010/main" val="354279815"/>
      </p:ext>
    </p:extLst>
  </p:cSld>
  <p:clrMapOvr>
    <a:masterClrMapping/>
  </p:clrMapOvr>
</p:sld>
</file>

<file path=ppt/theme/theme1.xml><?xml version="1.0" encoding="utf-8"?>
<a:theme xmlns:a="http://schemas.openxmlformats.org/drawingml/2006/main" name="template">
  <a:themeElements>
    <a:clrScheme name="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ustom Design">
      <a:majorFont>
        <a:latin typeface="Franklin Gothic Medium"/>
        <a:ea typeface=""/>
        <a:cs typeface=""/>
      </a:majorFont>
      <a:minorFont>
        <a:latin typeface="Franklin Gothic Book"/>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ustom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ustom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ustom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ustom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ustom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ustom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ustom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ustom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ustom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ustom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ustom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template</Template>
  <TotalTime>1104</TotalTime>
  <Words>4839</Words>
  <Application>Microsoft Office PowerPoint</Application>
  <PresentationFormat>On-screen Show (4:3)</PresentationFormat>
  <Paragraphs>445</Paragraphs>
  <Slides>64</Slides>
  <Notes>5</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64</vt:i4>
      </vt:variant>
    </vt:vector>
  </HeadingPairs>
  <TitlesOfParts>
    <vt:vector size="76" baseType="lpstr">
      <vt:lpstr>ＭＳ ゴシック</vt:lpstr>
      <vt:lpstr>Arial</vt:lpstr>
      <vt:lpstr>Calibri</vt:lpstr>
      <vt:lpstr>Franklin Gothic Book</vt:lpstr>
      <vt:lpstr>Franklin Gothic Medium</vt:lpstr>
      <vt:lpstr>Segoe</vt:lpstr>
      <vt:lpstr>Segoe UI</vt:lpstr>
      <vt:lpstr>Segoe UI Light</vt:lpstr>
      <vt:lpstr>Segoe UI Semibold</vt:lpstr>
      <vt:lpstr>Segoe UI Semilight</vt:lpstr>
      <vt:lpstr>Times New Roman</vt:lpstr>
      <vt:lpstr>template</vt:lpstr>
      <vt:lpstr>Project Schedule Optimization</vt:lpstr>
      <vt:lpstr>Objectives</vt:lpstr>
      <vt:lpstr>Software Orientation</vt:lpstr>
      <vt:lpstr>Software Orientation</vt:lpstr>
      <vt:lpstr>Making Time and Date Adjustments</vt:lpstr>
      <vt:lpstr>Step by Step: Adjust Fiscal Year Settings within Microsoft Project</vt:lpstr>
      <vt:lpstr>Step by Step: Adjust Fiscal Year Settings within Microsoft Project</vt:lpstr>
      <vt:lpstr>Step by Step: Adjust Fiscal Year Settings within Microsoft Project</vt:lpstr>
      <vt:lpstr>Step by Step: Adjust Fiscal Year Settings within Microsoft Project</vt:lpstr>
      <vt:lpstr>Step by Step: Adjust Fiscal Year Settings within Microsoft Project</vt:lpstr>
      <vt:lpstr>Step by Step: Adjust Fiscal Year Settings within Microsoft Project</vt:lpstr>
      <vt:lpstr>Step by Step: Adjust Fiscal Year Settings within Microsoft Project</vt:lpstr>
      <vt:lpstr>Viewing the Project’s Critical Path</vt:lpstr>
      <vt:lpstr>Step by Step: View the Project’s Critical Path</vt:lpstr>
      <vt:lpstr>Step by Step: View the Project’s Critical Path</vt:lpstr>
      <vt:lpstr>Step by Step: View the Project’s Critical Path</vt:lpstr>
      <vt:lpstr>Step by Step: View the Project’s Critical Path</vt:lpstr>
      <vt:lpstr>Step by Step: View the Project’s Critical Path</vt:lpstr>
      <vt:lpstr>Step by Step: View the Project’s Critical Path</vt:lpstr>
      <vt:lpstr>Step by Step: View the Project’s Critical Path</vt:lpstr>
      <vt:lpstr>Step by Step: View the Project’s Critical Path</vt:lpstr>
      <vt:lpstr>Step by Step: View the Project’s Critical Path</vt:lpstr>
      <vt:lpstr>Delaying the Start of Assignments</vt:lpstr>
      <vt:lpstr>Step by Step: Delay the Start of a Resource Assignment</vt:lpstr>
      <vt:lpstr>Step by Step: Delay the Start of a Resource Assignment</vt:lpstr>
      <vt:lpstr>Step by Step: Delay the Start of a Resource Assignment</vt:lpstr>
      <vt:lpstr>Step by Step: Delay the Start of a Resource Assignment</vt:lpstr>
      <vt:lpstr>Applying Contours to Assignments  End of Part1</vt:lpstr>
      <vt:lpstr>Step by Step: Apply a Contour to a Resource Assignment</vt:lpstr>
      <vt:lpstr>Step by Step: Apply a Contour to a Resource Assignment</vt:lpstr>
      <vt:lpstr>Step by Step: Apply a Contour to a Resource Assignment</vt:lpstr>
      <vt:lpstr>Step by Step: Apply a Contour to a Resource Assignment</vt:lpstr>
      <vt:lpstr>Step by Step: Apply a Contour to a Resource Assignment</vt:lpstr>
      <vt:lpstr>Step by Step: Apply a Contour to a Resource Assignment</vt:lpstr>
      <vt:lpstr>Manually Editing a Task Assignment</vt:lpstr>
      <vt:lpstr>Step by Step: Edit a Task Assignment Manually</vt:lpstr>
      <vt:lpstr>Step by Step: Edit a Task Assignment Manually</vt:lpstr>
      <vt:lpstr>Step by Step: Edit a Task Assignment Manually</vt:lpstr>
      <vt:lpstr>Step by Step: Edit a Task Assignment Manually</vt:lpstr>
      <vt:lpstr>Optimizing the Project Schedule</vt:lpstr>
      <vt:lpstr>Step by Step: Identify the Project Finish Date and Total Cost</vt:lpstr>
      <vt:lpstr>Step by Step: Identify the Project Finish Date and Total Cost</vt:lpstr>
      <vt:lpstr>Step by Step: Identify the Project Finish Date and Total Cost</vt:lpstr>
      <vt:lpstr>Step by Step: Identify the Project Finish Date and Total Cost</vt:lpstr>
      <vt:lpstr>Step by Step: Compress the Project Schedule to Pull in the Project Finish Date</vt:lpstr>
      <vt:lpstr>Step by Step: Compress the Project Schedule to Pull in the Project Finish Date</vt:lpstr>
      <vt:lpstr>Step by Step: Compress the Project Schedule to Pull in the Project Finish Date</vt:lpstr>
      <vt:lpstr>Step by Step: Compress the Project Schedule to Pull in the Project Finish Date</vt:lpstr>
      <vt:lpstr>Step by Step: Compress the Project Schedule to Pull in the Project Finish Date</vt:lpstr>
      <vt:lpstr>Step by Step: Compress the Project Schedule to Pull in the Project Finish Date</vt:lpstr>
      <vt:lpstr>Step by Step: Compress the Project Schedule to Pull in the Project Finish Date</vt:lpstr>
      <vt:lpstr>Step by Step: Compress the Project Schedule to Pull in the Project Finish Date</vt:lpstr>
      <vt:lpstr>Step by Step: Compress the Project Schedule to Pull in the Project Finish Date</vt:lpstr>
      <vt:lpstr>Step by Step: Compress the Project Schedule to Pull in the Project Finish Date</vt:lpstr>
      <vt:lpstr>Step by Step: Compress the Project Schedule to Pull in the Project Finish Date</vt:lpstr>
      <vt:lpstr>Step by Step: Compress the Project Schedule to Pull in the Project Finish Date</vt:lpstr>
      <vt:lpstr>Step by Step: Compress the Project Schedule to Pull in the Project Finish Date</vt:lpstr>
      <vt:lpstr>Step by Step: Compress the Project Schedule to Pull in the Project Finish Date</vt:lpstr>
      <vt:lpstr>Step by Step: Compress the Project Schedule to Pull in the Project Finish Date</vt:lpstr>
      <vt:lpstr>Step by Step: Compress the Project Schedule to Pull in the Project Finish Date</vt:lpstr>
      <vt:lpstr>Step by Step: Compress the Project Schedule to Pull in the Project Finish Date</vt:lpstr>
      <vt:lpstr>Step by Step: Compress the Project Schedule to Pull in the Project Finish Date</vt:lpstr>
      <vt:lpstr>Step by Step: Compress the Project Schedule to Pull in the Project Finish Date</vt:lpstr>
      <vt:lpstr>Skill 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Overview</dc:title>
  <dc:creator>Box Twelve Communications, Inc.</dc:creator>
  <cp:lastModifiedBy>Gregory Binder</cp:lastModifiedBy>
  <cp:revision>310</cp:revision>
  <dcterms:created xsi:type="dcterms:W3CDTF">2011-08-08T12:10:51Z</dcterms:created>
  <dcterms:modified xsi:type="dcterms:W3CDTF">2017-11-01T21:56:56Z</dcterms:modified>
</cp:coreProperties>
</file>